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88" r:id="rId1"/>
  </p:sldMasterIdLst>
  <p:notesMasterIdLst>
    <p:notesMasterId r:id="rId51"/>
  </p:notesMasterIdLst>
  <p:handoutMasterIdLst>
    <p:handoutMasterId r:id="rId52"/>
  </p:handoutMasterIdLst>
  <p:sldIdLst>
    <p:sldId id="256" r:id="rId2"/>
    <p:sldId id="257" r:id="rId3"/>
    <p:sldId id="258" r:id="rId4"/>
    <p:sldId id="259" r:id="rId5"/>
    <p:sldId id="260" r:id="rId6"/>
    <p:sldId id="319" r:id="rId7"/>
    <p:sldId id="320" r:id="rId8"/>
    <p:sldId id="263" r:id="rId9"/>
    <p:sldId id="264" r:id="rId10"/>
    <p:sldId id="265" r:id="rId11"/>
    <p:sldId id="266" r:id="rId12"/>
    <p:sldId id="309" r:id="rId13"/>
    <p:sldId id="268" r:id="rId14"/>
    <p:sldId id="269" r:id="rId15"/>
    <p:sldId id="310" r:id="rId16"/>
    <p:sldId id="271" r:id="rId17"/>
    <p:sldId id="311" r:id="rId18"/>
    <p:sldId id="273" r:id="rId19"/>
    <p:sldId id="274" r:id="rId20"/>
    <p:sldId id="275" r:id="rId21"/>
    <p:sldId id="276" r:id="rId22"/>
    <p:sldId id="277" r:id="rId23"/>
    <p:sldId id="321" r:id="rId24"/>
    <p:sldId id="312" r:id="rId25"/>
    <p:sldId id="313" r:id="rId26"/>
    <p:sldId id="281" r:id="rId27"/>
    <p:sldId id="282" r:id="rId28"/>
    <p:sldId id="305" r:id="rId29"/>
    <p:sldId id="284" r:id="rId30"/>
    <p:sldId id="314" r:id="rId31"/>
    <p:sldId id="286" r:id="rId32"/>
    <p:sldId id="315" r:id="rId33"/>
    <p:sldId id="288" r:id="rId34"/>
    <p:sldId id="316" r:id="rId35"/>
    <p:sldId id="290" r:id="rId36"/>
    <p:sldId id="306" r:id="rId37"/>
    <p:sldId id="292" r:id="rId38"/>
    <p:sldId id="293" r:id="rId39"/>
    <p:sldId id="294" r:id="rId40"/>
    <p:sldId id="295" r:id="rId41"/>
    <p:sldId id="296" r:id="rId42"/>
    <p:sldId id="297" r:id="rId43"/>
    <p:sldId id="298" r:id="rId44"/>
    <p:sldId id="299" r:id="rId45"/>
    <p:sldId id="317" r:id="rId46"/>
    <p:sldId id="301" r:id="rId47"/>
    <p:sldId id="318" r:id="rId48"/>
    <p:sldId id="303" r:id="rId49"/>
    <p:sldId id="304" r:id="rId5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95D145-E818-4639-9EF8-B2002722068C}" v="28" dt="2026-06-23T15:09:50.708"/>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83453" autoAdjust="0"/>
  </p:normalViewPr>
  <p:slideViewPr>
    <p:cSldViewPr snapToGrid="0">
      <p:cViewPr varScale="1">
        <p:scale>
          <a:sx n="93" d="100"/>
          <a:sy n="93" d="100"/>
        </p:scale>
        <p:origin x="1224" y="84"/>
      </p:cViewPr>
      <p:guideLst/>
    </p:cSldViewPr>
  </p:slideViewPr>
  <p:notesTextViewPr>
    <p:cViewPr>
      <p:scale>
        <a:sx n="1" d="1"/>
        <a:sy n="1" d="1"/>
      </p:scale>
      <p:origin x="0" y="0"/>
    </p:cViewPr>
  </p:notesTextViewPr>
  <p:notesViewPr>
    <p:cSldViewPr snapToGrid="0">
      <p:cViewPr varScale="1">
        <p:scale>
          <a:sx n="50" d="100"/>
          <a:sy n="50" d="100"/>
        </p:scale>
        <p:origin x="2708" y="2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ger Paez Blanch" userId="79aa5dfe-8b01-4456-897e-e16b41c81efc" providerId="ADAL" clId="{B5A18CFF-F294-4706-8A47-273F7B68840B}"/>
    <pc:docChg chg="undo custSel addSld delSld modSld sldOrd">
      <pc:chgData name="Roger Paez Blanch" userId="79aa5dfe-8b01-4456-897e-e16b41c81efc" providerId="ADAL" clId="{B5A18CFF-F294-4706-8A47-273F7B68840B}" dt="2026-06-23T15:12:16.873" v="1968" actId="20577"/>
      <pc:docMkLst>
        <pc:docMk/>
      </pc:docMkLst>
      <pc:sldChg chg="addSp delSp modSp mod">
        <pc:chgData name="Roger Paez Blanch" userId="79aa5dfe-8b01-4456-897e-e16b41c81efc" providerId="ADAL" clId="{B5A18CFF-F294-4706-8A47-273F7B68840B}" dt="2026-06-23T14:25:01.313" v="6" actId="478"/>
        <pc:sldMkLst>
          <pc:docMk/>
          <pc:sldMk cId="0" sldId="260"/>
        </pc:sldMkLst>
        <pc:spChg chg="add mod">
          <ac:chgData name="Roger Paez Blanch" userId="79aa5dfe-8b01-4456-897e-e16b41c81efc" providerId="ADAL" clId="{B5A18CFF-F294-4706-8A47-273F7B68840B}" dt="2026-06-23T14:25:01.313" v="6" actId="478"/>
          <ac:spMkLst>
            <pc:docMk/>
            <pc:sldMk cId="0" sldId="260"/>
            <ac:spMk id="6" creationId="{51C76AF4-EE12-9AE1-29A7-C4773198EFB3}"/>
          </ac:spMkLst>
        </pc:spChg>
        <pc:picChg chg="add mod">
          <ac:chgData name="Roger Paez Blanch" userId="79aa5dfe-8b01-4456-897e-e16b41c81efc" providerId="ADAL" clId="{B5A18CFF-F294-4706-8A47-273F7B68840B}" dt="2026-06-23T14:24:58.923" v="5" actId="1076"/>
          <ac:picMkLst>
            <pc:docMk/>
            <pc:sldMk cId="0" sldId="260"/>
            <ac:picMk id="4" creationId="{02E869CC-78F5-75E6-AE8C-EC2DE932847E}"/>
          </ac:picMkLst>
        </pc:picChg>
        <pc:picChg chg="del">
          <ac:chgData name="Roger Paez Blanch" userId="79aa5dfe-8b01-4456-897e-e16b41c81efc" providerId="ADAL" clId="{B5A18CFF-F294-4706-8A47-273F7B68840B}" dt="2026-06-23T14:25:01.313" v="6" actId="478"/>
          <ac:picMkLst>
            <pc:docMk/>
            <pc:sldMk cId="0" sldId="260"/>
            <ac:picMk id="185" creationId="{00000000-0000-0000-0000-000000000000}"/>
          </ac:picMkLst>
        </pc:picChg>
      </pc:sldChg>
      <pc:sldChg chg="add del ord modNotes">
        <pc:chgData name="Roger Paez Blanch" userId="79aa5dfe-8b01-4456-897e-e16b41c81efc" providerId="ADAL" clId="{B5A18CFF-F294-4706-8A47-273F7B68840B}" dt="2026-06-23T14:27:15.084" v="24" actId="2696"/>
        <pc:sldMkLst>
          <pc:docMk/>
          <pc:sldMk cId="0" sldId="261"/>
        </pc:sldMkLst>
      </pc:sldChg>
      <pc:sldChg chg="add del">
        <pc:chgData name="Roger Paez Blanch" userId="79aa5dfe-8b01-4456-897e-e16b41c81efc" providerId="ADAL" clId="{B5A18CFF-F294-4706-8A47-273F7B68840B}" dt="2026-06-23T14:27:57.122" v="32" actId="2696"/>
        <pc:sldMkLst>
          <pc:docMk/>
          <pc:sldMk cId="0" sldId="262"/>
        </pc:sldMkLst>
      </pc:sldChg>
      <pc:sldChg chg="modSp mod ord">
        <pc:chgData name="Roger Paez Blanch" userId="79aa5dfe-8b01-4456-897e-e16b41c81efc" providerId="ADAL" clId="{B5A18CFF-F294-4706-8A47-273F7B68840B}" dt="2026-06-23T14:49:43.451" v="239" actId="20578"/>
        <pc:sldMkLst>
          <pc:docMk/>
          <pc:sldMk cId="0" sldId="263"/>
        </pc:sldMkLst>
        <pc:spChg chg="mod">
          <ac:chgData name="Roger Paez Blanch" userId="79aa5dfe-8b01-4456-897e-e16b41c81efc" providerId="ADAL" clId="{B5A18CFF-F294-4706-8A47-273F7B68840B}" dt="2026-06-23T14:48:36.333" v="233" actId="114"/>
          <ac:spMkLst>
            <pc:docMk/>
            <pc:sldMk cId="0" sldId="263"/>
            <ac:spMk id="197" creationId="{00000000-0000-0000-0000-000000000000}"/>
          </ac:spMkLst>
        </pc:spChg>
      </pc:sldChg>
      <pc:sldChg chg="modSp mod ord">
        <pc:chgData name="Roger Paez Blanch" userId="79aa5dfe-8b01-4456-897e-e16b41c81efc" providerId="ADAL" clId="{B5A18CFF-F294-4706-8A47-273F7B68840B}" dt="2026-06-23T14:54:55.625" v="311" actId="20577"/>
        <pc:sldMkLst>
          <pc:docMk/>
          <pc:sldMk cId="0" sldId="265"/>
        </pc:sldMkLst>
        <pc:spChg chg="mod">
          <ac:chgData name="Roger Paez Blanch" userId="79aa5dfe-8b01-4456-897e-e16b41c81efc" providerId="ADAL" clId="{B5A18CFF-F294-4706-8A47-273F7B68840B}" dt="2026-06-23T14:54:55.625" v="311" actId="20577"/>
          <ac:spMkLst>
            <pc:docMk/>
            <pc:sldMk cId="0" sldId="265"/>
            <ac:spMk id="204" creationId="{00000000-0000-0000-0000-000000000000}"/>
          </ac:spMkLst>
        </pc:spChg>
      </pc:sldChg>
      <pc:sldChg chg="modNotesTx">
        <pc:chgData name="Roger Paez Blanch" userId="79aa5dfe-8b01-4456-897e-e16b41c81efc" providerId="ADAL" clId="{B5A18CFF-F294-4706-8A47-273F7B68840B}" dt="2026-06-23T14:34:43.850" v="161" actId="20577"/>
        <pc:sldMkLst>
          <pc:docMk/>
          <pc:sldMk cId="0" sldId="266"/>
        </pc:sldMkLst>
      </pc:sldChg>
      <pc:sldChg chg="modNotesTx">
        <pc:chgData name="Roger Paez Blanch" userId="79aa5dfe-8b01-4456-897e-e16b41c81efc" providerId="ADAL" clId="{B5A18CFF-F294-4706-8A47-273F7B68840B}" dt="2026-06-23T14:34:34.451" v="157" actId="20577"/>
        <pc:sldMkLst>
          <pc:docMk/>
          <pc:sldMk cId="0" sldId="268"/>
        </pc:sldMkLst>
      </pc:sldChg>
      <pc:sldChg chg="modNotesTx">
        <pc:chgData name="Roger Paez Blanch" userId="79aa5dfe-8b01-4456-897e-e16b41c81efc" providerId="ADAL" clId="{B5A18CFF-F294-4706-8A47-273F7B68840B}" dt="2026-06-23T14:34:47.961" v="164" actId="20577"/>
        <pc:sldMkLst>
          <pc:docMk/>
          <pc:sldMk cId="0" sldId="269"/>
        </pc:sldMkLst>
      </pc:sldChg>
      <pc:sldChg chg="addSp delSp modSp mod modNotesTx">
        <pc:chgData name="Roger Paez Blanch" userId="79aa5dfe-8b01-4456-897e-e16b41c81efc" providerId="ADAL" clId="{B5A18CFF-F294-4706-8A47-273F7B68840B}" dt="2026-06-23T14:55:14.809" v="333" actId="20577"/>
        <pc:sldMkLst>
          <pc:docMk/>
          <pc:sldMk cId="0" sldId="275"/>
        </pc:sldMkLst>
        <pc:spChg chg="mod">
          <ac:chgData name="Roger Paez Blanch" userId="79aa5dfe-8b01-4456-897e-e16b41c81efc" providerId="ADAL" clId="{B5A18CFF-F294-4706-8A47-273F7B68840B}" dt="2026-06-23T14:29:14.235" v="39" actId="20577"/>
          <ac:spMkLst>
            <pc:docMk/>
            <pc:sldMk cId="0" sldId="275"/>
            <ac:spMk id="262" creationId="{00000000-0000-0000-0000-000000000000}"/>
          </ac:spMkLst>
        </pc:spChg>
        <pc:picChg chg="add del">
          <ac:chgData name="Roger Paez Blanch" userId="79aa5dfe-8b01-4456-897e-e16b41c81efc" providerId="ADAL" clId="{B5A18CFF-F294-4706-8A47-273F7B68840B}" dt="2026-06-23T14:31:21.695" v="48" actId="22"/>
          <ac:picMkLst>
            <pc:docMk/>
            <pc:sldMk cId="0" sldId="275"/>
            <ac:picMk id="3" creationId="{FF2B7923-8E5D-F6A3-B0B5-56D1FE5CA664}"/>
          </ac:picMkLst>
        </pc:picChg>
        <pc:picChg chg="mod">
          <ac:chgData name="Roger Paez Blanch" userId="79aa5dfe-8b01-4456-897e-e16b41c81efc" providerId="ADAL" clId="{B5A18CFF-F294-4706-8A47-273F7B68840B}" dt="2026-06-23T14:28:59.906" v="36" actId="1076"/>
          <ac:picMkLst>
            <pc:docMk/>
            <pc:sldMk cId="0" sldId="275"/>
            <ac:picMk id="261" creationId="{00000000-0000-0000-0000-000000000000}"/>
          </ac:picMkLst>
        </pc:picChg>
      </pc:sldChg>
      <pc:sldChg chg="modNotesTx">
        <pc:chgData name="Roger Paez Blanch" userId="79aa5dfe-8b01-4456-897e-e16b41c81efc" providerId="ADAL" clId="{B5A18CFF-F294-4706-8A47-273F7B68840B}" dt="2026-06-23T14:55:23.882" v="335" actId="20577"/>
        <pc:sldMkLst>
          <pc:docMk/>
          <pc:sldMk cId="0" sldId="276"/>
        </pc:sldMkLst>
      </pc:sldChg>
      <pc:sldChg chg="modSp mod">
        <pc:chgData name="Roger Paez Blanch" userId="79aa5dfe-8b01-4456-897e-e16b41c81efc" providerId="ADAL" clId="{B5A18CFF-F294-4706-8A47-273F7B68840B}" dt="2026-06-23T14:30:22.717" v="41" actId="114"/>
        <pc:sldMkLst>
          <pc:docMk/>
          <pc:sldMk cId="0" sldId="282"/>
        </pc:sldMkLst>
        <pc:spChg chg="mod">
          <ac:chgData name="Roger Paez Blanch" userId="79aa5dfe-8b01-4456-897e-e16b41c81efc" providerId="ADAL" clId="{B5A18CFF-F294-4706-8A47-273F7B68840B}" dt="2026-06-23T14:30:22.717" v="41" actId="114"/>
          <ac:spMkLst>
            <pc:docMk/>
            <pc:sldMk cId="0" sldId="282"/>
            <ac:spMk id="299" creationId="{00000000-0000-0000-0000-000000000000}"/>
          </ac:spMkLst>
        </pc:spChg>
      </pc:sldChg>
      <pc:sldChg chg="modNotesTx">
        <pc:chgData name="Roger Paez Blanch" userId="79aa5dfe-8b01-4456-897e-e16b41c81efc" providerId="ADAL" clId="{B5A18CFF-F294-4706-8A47-273F7B68840B}" dt="2026-06-23T14:58:31.338" v="545" actId="20577"/>
        <pc:sldMkLst>
          <pc:docMk/>
          <pc:sldMk cId="0" sldId="284"/>
        </pc:sldMkLst>
      </pc:sldChg>
      <pc:sldChg chg="modNotesTx">
        <pc:chgData name="Roger Paez Blanch" userId="79aa5dfe-8b01-4456-897e-e16b41c81efc" providerId="ADAL" clId="{B5A18CFF-F294-4706-8A47-273F7B68840B}" dt="2026-06-23T15:00:10.314" v="723" actId="20577"/>
        <pc:sldMkLst>
          <pc:docMk/>
          <pc:sldMk cId="0" sldId="286"/>
        </pc:sldMkLst>
      </pc:sldChg>
      <pc:sldChg chg="modNotesTx">
        <pc:chgData name="Roger Paez Blanch" userId="79aa5dfe-8b01-4456-897e-e16b41c81efc" providerId="ADAL" clId="{B5A18CFF-F294-4706-8A47-273F7B68840B}" dt="2026-06-23T15:03:37.779" v="1012" actId="20577"/>
        <pc:sldMkLst>
          <pc:docMk/>
          <pc:sldMk cId="0" sldId="288"/>
        </pc:sldMkLst>
      </pc:sldChg>
      <pc:sldChg chg="modSp mod modNotesTx">
        <pc:chgData name="Roger Paez Blanch" userId="79aa5dfe-8b01-4456-897e-e16b41c81efc" providerId="ADAL" clId="{B5A18CFF-F294-4706-8A47-273F7B68840B}" dt="2026-06-23T15:08:03.257" v="1697" actId="20577"/>
        <pc:sldMkLst>
          <pc:docMk/>
          <pc:sldMk cId="0" sldId="290"/>
        </pc:sldMkLst>
        <pc:spChg chg="mod">
          <ac:chgData name="Roger Paez Blanch" userId="79aa5dfe-8b01-4456-897e-e16b41c81efc" providerId="ADAL" clId="{B5A18CFF-F294-4706-8A47-273F7B68840B}" dt="2026-06-23T15:06:10.026" v="1512" actId="20577"/>
          <ac:spMkLst>
            <pc:docMk/>
            <pc:sldMk cId="0" sldId="290"/>
            <ac:spMk id="333" creationId="{00000000-0000-0000-0000-000000000000}"/>
          </ac:spMkLst>
        </pc:spChg>
      </pc:sldChg>
      <pc:sldChg chg="modNotesTx">
        <pc:chgData name="Roger Paez Blanch" userId="79aa5dfe-8b01-4456-897e-e16b41c81efc" providerId="ADAL" clId="{B5A18CFF-F294-4706-8A47-273F7B68840B}" dt="2026-06-23T15:12:16.873" v="1968" actId="20577"/>
        <pc:sldMkLst>
          <pc:docMk/>
          <pc:sldMk cId="0" sldId="295"/>
        </pc:sldMkLst>
      </pc:sldChg>
      <pc:sldChg chg="modNotesTx">
        <pc:chgData name="Roger Paez Blanch" userId="79aa5dfe-8b01-4456-897e-e16b41c81efc" providerId="ADAL" clId="{B5A18CFF-F294-4706-8A47-273F7B68840B}" dt="2026-06-23T14:47:21.738" v="232" actId="20577"/>
        <pc:sldMkLst>
          <pc:docMk/>
          <pc:sldMk cId="0" sldId="297"/>
        </pc:sldMkLst>
      </pc:sldChg>
      <pc:sldChg chg="modSp mod">
        <pc:chgData name="Roger Paez Blanch" userId="79aa5dfe-8b01-4456-897e-e16b41c81efc" providerId="ADAL" clId="{B5A18CFF-F294-4706-8A47-273F7B68840B}" dt="2026-06-23T14:39:28.523" v="183" actId="1076"/>
        <pc:sldMkLst>
          <pc:docMk/>
          <pc:sldMk cId="0" sldId="299"/>
        </pc:sldMkLst>
        <pc:picChg chg="mod ord">
          <ac:chgData name="Roger Paez Blanch" userId="79aa5dfe-8b01-4456-897e-e16b41c81efc" providerId="ADAL" clId="{B5A18CFF-F294-4706-8A47-273F7B68840B}" dt="2026-06-23T14:39:28.523" v="183" actId="1076"/>
          <ac:picMkLst>
            <pc:docMk/>
            <pc:sldMk cId="0" sldId="299"/>
            <ac:picMk id="390" creationId="{00000000-0000-0000-0000-000000000000}"/>
          </ac:picMkLst>
        </pc:picChg>
      </pc:sldChg>
      <pc:sldChg chg="modNotesTx">
        <pc:chgData name="Roger Paez Blanch" userId="79aa5dfe-8b01-4456-897e-e16b41c81efc" providerId="ADAL" clId="{B5A18CFF-F294-4706-8A47-273F7B68840B}" dt="2026-06-23T15:08:11.305" v="1701" actId="20577"/>
        <pc:sldMkLst>
          <pc:docMk/>
          <pc:sldMk cId="1739691391" sldId="306"/>
        </pc:sldMkLst>
      </pc:sldChg>
      <pc:sldChg chg="del">
        <pc:chgData name="Roger Paez Blanch" userId="79aa5dfe-8b01-4456-897e-e16b41c81efc" providerId="ADAL" clId="{B5A18CFF-F294-4706-8A47-273F7B68840B}" dt="2026-06-23T14:33:08.019" v="146" actId="2696"/>
        <pc:sldMkLst>
          <pc:docMk/>
          <pc:sldMk cId="1088950806" sldId="307"/>
        </pc:sldMkLst>
      </pc:sldChg>
      <pc:sldChg chg="modNotesTx">
        <pc:chgData name="Roger Paez Blanch" userId="79aa5dfe-8b01-4456-897e-e16b41c81efc" providerId="ADAL" clId="{B5A18CFF-F294-4706-8A47-273F7B68840B}" dt="2026-06-23T14:34:31.760" v="156" actId="20577"/>
        <pc:sldMkLst>
          <pc:docMk/>
          <pc:sldMk cId="0" sldId="309"/>
        </pc:sldMkLst>
      </pc:sldChg>
      <pc:sldChg chg="modSp mod modNotesTx">
        <pc:chgData name="Roger Paez Blanch" userId="79aa5dfe-8b01-4456-897e-e16b41c81efc" providerId="ADAL" clId="{B5A18CFF-F294-4706-8A47-273F7B68840B}" dt="2026-06-23T14:35:03.670" v="169" actId="20577"/>
        <pc:sldMkLst>
          <pc:docMk/>
          <pc:sldMk cId="4028048233" sldId="311"/>
        </pc:sldMkLst>
        <pc:spChg chg="mod">
          <ac:chgData name="Roger Paez Blanch" userId="79aa5dfe-8b01-4456-897e-e16b41c81efc" providerId="ADAL" clId="{B5A18CFF-F294-4706-8A47-273F7B68840B}" dt="2026-06-23T14:28:31.846" v="33" actId="114"/>
          <ac:spMkLst>
            <pc:docMk/>
            <pc:sldMk cId="4028048233" sldId="311"/>
            <ac:spMk id="246" creationId="{00000000-0000-0000-0000-000000000000}"/>
          </ac:spMkLst>
        </pc:spChg>
      </pc:sldChg>
      <pc:sldChg chg="modNotesTx">
        <pc:chgData name="Roger Paez Blanch" userId="79aa5dfe-8b01-4456-897e-e16b41c81efc" providerId="ADAL" clId="{B5A18CFF-F294-4706-8A47-273F7B68840B}" dt="2026-06-23T14:56:01.019" v="353" actId="20577"/>
        <pc:sldMkLst>
          <pc:docMk/>
          <pc:sldMk cId="0" sldId="312"/>
        </pc:sldMkLst>
      </pc:sldChg>
      <pc:sldChg chg="modNotesTx">
        <pc:chgData name="Roger Paez Blanch" userId="79aa5dfe-8b01-4456-897e-e16b41c81efc" providerId="ADAL" clId="{B5A18CFF-F294-4706-8A47-273F7B68840B}" dt="2026-06-23T14:56:05.066" v="361" actId="20577"/>
        <pc:sldMkLst>
          <pc:docMk/>
          <pc:sldMk cId="0" sldId="313"/>
        </pc:sldMkLst>
      </pc:sldChg>
      <pc:sldChg chg="add del">
        <pc:chgData name="Roger Paez Blanch" userId="79aa5dfe-8b01-4456-897e-e16b41c81efc" providerId="ADAL" clId="{B5A18CFF-F294-4706-8A47-273F7B68840B}" dt="2026-06-23T14:25:23.359" v="7" actId="2696"/>
        <pc:sldMkLst>
          <pc:docMk/>
          <pc:sldMk cId="0" sldId="319"/>
        </pc:sldMkLst>
      </pc:sldChg>
      <pc:sldChg chg="addSp delSp modSp add mod">
        <pc:chgData name="Roger Paez Blanch" userId="79aa5dfe-8b01-4456-897e-e16b41c81efc" providerId="ADAL" clId="{B5A18CFF-F294-4706-8A47-273F7B68840B}" dt="2026-06-23T14:26:59.850" v="23" actId="1076"/>
        <pc:sldMkLst>
          <pc:docMk/>
          <pc:sldMk cId="3747372888" sldId="319"/>
        </pc:sldMkLst>
        <pc:spChg chg="del">
          <ac:chgData name="Roger Paez Blanch" userId="79aa5dfe-8b01-4456-897e-e16b41c81efc" providerId="ADAL" clId="{B5A18CFF-F294-4706-8A47-273F7B68840B}" dt="2026-06-23T14:26:52.508" v="21" actId="478"/>
          <ac:spMkLst>
            <pc:docMk/>
            <pc:sldMk cId="3747372888" sldId="319"/>
            <ac:spMk id="6" creationId="{86E60E6C-4AA6-8D30-0742-C9E93956AFB1}"/>
          </ac:spMkLst>
        </pc:spChg>
        <pc:picChg chg="del">
          <ac:chgData name="Roger Paez Blanch" userId="79aa5dfe-8b01-4456-897e-e16b41c81efc" providerId="ADAL" clId="{B5A18CFF-F294-4706-8A47-273F7B68840B}" dt="2026-06-23T14:26:56.060" v="22" actId="478"/>
          <ac:picMkLst>
            <pc:docMk/>
            <pc:sldMk cId="3747372888" sldId="319"/>
            <ac:picMk id="4" creationId="{E8376BED-5F7F-65DF-2A4F-F6017A6E5144}"/>
          </ac:picMkLst>
        </pc:picChg>
        <pc:picChg chg="add mod">
          <ac:chgData name="Roger Paez Blanch" userId="79aa5dfe-8b01-4456-897e-e16b41c81efc" providerId="ADAL" clId="{B5A18CFF-F294-4706-8A47-273F7B68840B}" dt="2026-06-23T14:26:59.850" v="23" actId="1076"/>
          <ac:picMkLst>
            <pc:docMk/>
            <pc:sldMk cId="3747372888" sldId="319"/>
            <ac:picMk id="5" creationId="{389CA922-8FF9-1EBD-C1A1-36E39E71E910}"/>
          </ac:picMkLst>
        </pc:picChg>
      </pc:sldChg>
      <pc:sldChg chg="addSp delSp modSp add mod">
        <pc:chgData name="Roger Paez Blanch" userId="79aa5dfe-8b01-4456-897e-e16b41c81efc" providerId="ADAL" clId="{B5A18CFF-F294-4706-8A47-273F7B68840B}" dt="2026-06-23T14:27:40.685" v="31" actId="478"/>
        <pc:sldMkLst>
          <pc:docMk/>
          <pc:sldMk cId="658756875" sldId="320"/>
        </pc:sldMkLst>
        <pc:spChg chg="del">
          <ac:chgData name="Roger Paez Blanch" userId="79aa5dfe-8b01-4456-897e-e16b41c81efc" providerId="ADAL" clId="{B5A18CFF-F294-4706-8A47-273F7B68840B}" dt="2026-06-23T14:27:26.661" v="26" actId="22"/>
          <ac:spMkLst>
            <pc:docMk/>
            <pc:sldMk cId="658756875" sldId="320"/>
            <ac:spMk id="6" creationId="{DE0EFEA3-E536-9DC3-33F7-FC39F3175367}"/>
          </ac:spMkLst>
        </pc:spChg>
        <pc:spChg chg="add mod">
          <ac:chgData name="Roger Paez Blanch" userId="79aa5dfe-8b01-4456-897e-e16b41c81efc" providerId="ADAL" clId="{B5A18CFF-F294-4706-8A47-273F7B68840B}" dt="2026-06-23T14:27:40.685" v="31" actId="478"/>
          <ac:spMkLst>
            <pc:docMk/>
            <pc:sldMk cId="658756875" sldId="320"/>
            <ac:spMk id="8" creationId="{F0F66B9D-A443-47E0-D9BA-90BCA35B3FB0}"/>
          </ac:spMkLst>
        </pc:spChg>
        <pc:picChg chg="add del">
          <ac:chgData name="Roger Paez Blanch" userId="79aa5dfe-8b01-4456-897e-e16b41c81efc" providerId="ADAL" clId="{B5A18CFF-F294-4706-8A47-273F7B68840B}" dt="2026-06-23T14:27:37.997" v="30" actId="478"/>
          <ac:picMkLst>
            <pc:docMk/>
            <pc:sldMk cId="658756875" sldId="320"/>
            <ac:picMk id="4" creationId="{D51AF9DF-086B-B652-A6C4-6E66621D3E36}"/>
          </ac:picMkLst>
        </pc:picChg>
        <pc:picChg chg="add del mod">
          <ac:chgData name="Roger Paez Blanch" userId="79aa5dfe-8b01-4456-897e-e16b41c81efc" providerId="ADAL" clId="{B5A18CFF-F294-4706-8A47-273F7B68840B}" dt="2026-06-23T14:27:40.685" v="31" actId="478"/>
          <ac:picMkLst>
            <pc:docMk/>
            <pc:sldMk cId="658756875" sldId="320"/>
            <ac:picMk id="5" creationId="{AAC9AA9D-167A-4E5A-8158-3FF5CA60233C}"/>
          </ac:picMkLst>
        </pc:picChg>
      </pc:sldChg>
      <pc:sldChg chg="delSp modSp add del mod">
        <pc:chgData name="Roger Paez Blanch" userId="79aa5dfe-8b01-4456-897e-e16b41c81efc" providerId="ADAL" clId="{B5A18CFF-F294-4706-8A47-273F7B68840B}" dt="2026-06-23T14:31:07.083" v="46" actId="2696"/>
        <pc:sldMkLst>
          <pc:docMk/>
          <pc:sldMk cId="553613410" sldId="321"/>
        </pc:sldMkLst>
        <pc:spChg chg="del">
          <ac:chgData name="Roger Paez Blanch" userId="79aa5dfe-8b01-4456-897e-e16b41c81efc" providerId="ADAL" clId="{B5A18CFF-F294-4706-8A47-273F7B68840B}" dt="2026-06-23T14:30:34.253" v="43" actId="478"/>
          <ac:spMkLst>
            <pc:docMk/>
            <pc:sldMk cId="553613410" sldId="321"/>
            <ac:spMk id="262" creationId="{709F2069-8DC8-0978-1BC0-0454772558E4}"/>
          </ac:spMkLst>
        </pc:spChg>
        <pc:picChg chg="mod">
          <ac:chgData name="Roger Paez Blanch" userId="79aa5dfe-8b01-4456-897e-e16b41c81efc" providerId="ADAL" clId="{B5A18CFF-F294-4706-8A47-273F7B68840B}" dt="2026-06-23T14:30:53.650" v="45" actId="1076"/>
          <ac:picMkLst>
            <pc:docMk/>
            <pc:sldMk cId="553613410" sldId="321"/>
            <ac:picMk id="261" creationId="{E4523E06-4C4F-D473-C0CD-A6E03CAE818A}"/>
          </ac:picMkLst>
        </pc:picChg>
      </pc:sldChg>
      <pc:sldChg chg="addSp modSp add mod ord modNotesTx">
        <pc:chgData name="Roger Paez Blanch" userId="79aa5dfe-8b01-4456-897e-e16b41c81efc" providerId="ADAL" clId="{B5A18CFF-F294-4706-8A47-273F7B68840B}" dt="2026-06-23T14:55:51.226" v="343" actId="20577"/>
        <pc:sldMkLst>
          <pc:docMk/>
          <pc:sldMk cId="733239951" sldId="321"/>
        </pc:sldMkLst>
        <pc:spChg chg="add mod">
          <ac:chgData name="Roger Paez Blanch" userId="79aa5dfe-8b01-4456-897e-e16b41c81efc" providerId="ADAL" clId="{B5A18CFF-F294-4706-8A47-273F7B68840B}" dt="2026-06-23T14:32:18.107" v="139" actId="20577"/>
          <ac:spMkLst>
            <pc:docMk/>
            <pc:sldMk cId="733239951" sldId="321"/>
            <ac:spMk id="2" creationId="{0D4565F3-0997-9BCC-43C8-BD2C5373F323}"/>
          </ac:spMkLst>
        </pc:spChg>
        <pc:picChg chg="mod">
          <ac:chgData name="Roger Paez Blanch" userId="79aa5dfe-8b01-4456-897e-e16b41c81efc" providerId="ADAL" clId="{B5A18CFF-F294-4706-8A47-273F7B68840B}" dt="2026-06-23T14:32:51.139" v="145" actId="1076"/>
          <ac:picMkLst>
            <pc:docMk/>
            <pc:sldMk cId="733239951" sldId="321"/>
            <ac:picMk id="275" creationId="{90728D50-92EB-1DFD-D0C3-3A5CFDD21E5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ontenidor de capçalera 1">
            <a:extLst>
              <a:ext uri="{FF2B5EF4-FFF2-40B4-BE49-F238E27FC236}">
                <a16:creationId xmlns:a16="http://schemas.microsoft.com/office/drawing/2014/main" id="{B9DBED93-5434-472F-932F-FC4E5A3A206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a-ES"/>
          </a:p>
        </p:txBody>
      </p:sp>
      <p:sp>
        <p:nvSpPr>
          <p:cNvPr id="3" name="Contenidor de data 2">
            <a:extLst>
              <a:ext uri="{FF2B5EF4-FFF2-40B4-BE49-F238E27FC236}">
                <a16:creationId xmlns:a16="http://schemas.microsoft.com/office/drawing/2014/main" id="{ED71ACDA-62F3-424C-942F-5C4AE519C5E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97FB15-1826-4ABC-BF7F-608B936C0126}" type="datetimeFigureOut">
              <a:rPr lang="ca-ES" smtClean="0"/>
              <a:t>23/6/2026</a:t>
            </a:fld>
            <a:endParaRPr lang="ca-ES"/>
          </a:p>
        </p:txBody>
      </p:sp>
      <p:sp>
        <p:nvSpPr>
          <p:cNvPr id="4" name="Contenidor de peu de pàgina 3">
            <a:extLst>
              <a:ext uri="{FF2B5EF4-FFF2-40B4-BE49-F238E27FC236}">
                <a16:creationId xmlns:a16="http://schemas.microsoft.com/office/drawing/2014/main" id="{F22C69E7-F4C1-4423-83F2-B94267F4930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ca-ES"/>
          </a:p>
        </p:txBody>
      </p:sp>
      <p:sp>
        <p:nvSpPr>
          <p:cNvPr id="5" name="Contenidor de número de diapositiva 4">
            <a:extLst>
              <a:ext uri="{FF2B5EF4-FFF2-40B4-BE49-F238E27FC236}">
                <a16:creationId xmlns:a16="http://schemas.microsoft.com/office/drawing/2014/main" id="{B872C5FD-2241-487F-9FD1-72E87036EEE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1B81A79-BDC2-44C6-9ABB-E3CA8F2A7214}" type="slidenum">
              <a:rPr lang="ca-ES" smtClean="0"/>
              <a:t>‹#›</a:t>
            </a:fld>
            <a:endParaRPr lang="ca-ES"/>
          </a:p>
        </p:txBody>
      </p:sp>
    </p:spTree>
    <p:extLst>
      <p:ext uri="{BB962C8B-B14F-4D97-AF65-F5344CB8AC3E}">
        <p14:creationId xmlns:p14="http://schemas.microsoft.com/office/powerpoint/2010/main" val="37006521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1143000" y="685800"/>
            <a:ext cx="4572000" cy="3429000"/>
          </a:xfrm>
          <a:prstGeom prst="rect">
            <a:avLst/>
          </a:prstGeom>
        </p:spPr>
        <p:txBody>
          <a:bodyPr/>
          <a:lstStyle/>
          <a:p>
            <a:endParaRPr/>
          </a:p>
        </p:txBody>
      </p:sp>
      <p:sp>
        <p:nvSpPr>
          <p:cNvPr id="152" name="Shape 15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hdl.handle.net/2117/171539"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doi.org/10.1177/12063312231213249" TargetMode="External"/><Relationship Id="rId5" Type="http://schemas.openxmlformats.org/officeDocument/2006/relationships/hyperlink" Target="http://hdl.handle.net/10854/180784" TargetMode="External"/><Relationship Id="rId4" Type="http://schemas.openxmlformats.org/officeDocument/2006/relationships/hyperlink" Target="http://dx.doi.org/10.5821/jida.2019.8349"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hdl.handle.net/10854/180784"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doi.org/10.1177/12063312231213249"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hdl.handle.net/10854/180784"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doi.org/10.1177/12063312231213249"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hdl.handle.net/10854/180787"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doi.org/10.46467/TdD38.2022.92-115"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hdl.handle.net/10854/180788"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doi.org/10.46467/TdD37.2021.182-213"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idor d'imatge de diapositiva 1"/>
          <p:cNvSpPr>
            <a:spLocks noGrp="1" noRot="1" noChangeAspect="1"/>
          </p:cNvSpPr>
          <p:nvPr>
            <p:ph type="sldImg"/>
          </p:nvPr>
        </p:nvSpPr>
        <p:spPr>
          <a:xfrm>
            <a:off x="381000" y="685800"/>
            <a:ext cx="6096000" cy="3429000"/>
          </a:xfrm>
        </p:spPr>
      </p:sp>
      <p:sp>
        <p:nvSpPr>
          <p:cNvPr id="3" name="Contenidor de notes 2"/>
          <p:cNvSpPr>
            <a:spLocks noGrp="1"/>
          </p:cNvSpPr>
          <p:nvPr>
            <p:ph type="body" idx="1"/>
          </p:nvPr>
        </p:nvSpPr>
        <p:spPr/>
        <p:txBody>
          <a:bodyPr/>
          <a:lstStyle/>
          <a:p>
            <a:pPr>
              <a:lnSpc>
                <a:spcPct val="115000"/>
              </a:lnSpc>
              <a:defRPr b="1"/>
            </a:pPr>
            <a:r>
              <a:rPr lang="en-GB" dirty="0"/>
              <a:t>SITUATION ROOMS PRESENTER’S NOTES</a:t>
            </a:r>
          </a:p>
          <a:p>
            <a:pPr>
              <a:lnSpc>
                <a:spcPct val="115000"/>
              </a:lnSpc>
            </a:pPr>
            <a:endParaRPr lang="en-GB" dirty="0"/>
          </a:p>
          <a:p>
            <a:pPr>
              <a:lnSpc>
                <a:spcPct val="115000"/>
              </a:lnSpc>
            </a:pPr>
            <a:r>
              <a:rPr lang="en-GB" dirty="0"/>
              <a:t>Presenter notes are provided to help you to prepare and deliver an introductory lecture on ‘Situation Rooms’ design method.</a:t>
            </a:r>
          </a:p>
          <a:p>
            <a:pPr>
              <a:lnSpc>
                <a:spcPct val="115000"/>
              </a:lnSpc>
            </a:pPr>
            <a:endParaRPr lang="en-GB" dirty="0"/>
          </a:p>
          <a:p>
            <a:pPr>
              <a:lnSpc>
                <a:spcPct val="115000"/>
              </a:lnSpc>
            </a:pPr>
            <a:r>
              <a:rPr lang="en-GB" dirty="0"/>
              <a:t>Basic information:</a:t>
            </a:r>
          </a:p>
          <a:p>
            <a:pPr marL="457200" indent="-304800">
              <a:lnSpc>
                <a:spcPct val="115000"/>
              </a:lnSpc>
              <a:spcBef>
                <a:spcPts val="1200"/>
              </a:spcBef>
              <a:buClr>
                <a:srgbClr val="000000"/>
              </a:buClr>
              <a:buSzPts val="1200"/>
              <a:buFont typeface="Times New Roman"/>
              <a:buChar char="●"/>
            </a:pPr>
            <a:r>
              <a:rPr lang="en-GB" dirty="0"/>
              <a:t>Situation Rooms is a design approach developed by the ELISAVA (UVic-UCC) team of </a:t>
            </a:r>
            <a:r>
              <a:rPr lang="en-GB" dirty="0" err="1"/>
              <a:t>SUrF</a:t>
            </a:r>
            <a:r>
              <a:rPr lang="en-GB" dirty="0"/>
              <a:t>, based in Barcelona (Catalonia).</a:t>
            </a:r>
          </a:p>
          <a:p>
            <a:pPr marL="457200" indent="-304800">
              <a:lnSpc>
                <a:spcPct val="115000"/>
              </a:lnSpc>
              <a:spcBef>
                <a:spcPts val="1200"/>
              </a:spcBef>
              <a:buClr>
                <a:srgbClr val="000000"/>
              </a:buClr>
              <a:buSzPts val="1200"/>
              <a:buFont typeface="Times New Roman"/>
              <a:buChar char="●"/>
            </a:pPr>
            <a:r>
              <a:rPr lang="en-GB" dirty="0"/>
              <a:t>Speculative Urban Futures (</a:t>
            </a:r>
            <a:r>
              <a:rPr lang="en-GB" dirty="0" err="1"/>
              <a:t>SUrF</a:t>
            </a:r>
            <a:r>
              <a:rPr lang="en-GB" dirty="0"/>
              <a:t>) is an Erasmus+ Cooperation Partnership in Higher Education, ID: KA220-HED-BA603E17 (2023-2026)</a:t>
            </a:r>
          </a:p>
          <a:p>
            <a:pPr marL="457200" indent="-304800">
              <a:lnSpc>
                <a:spcPct val="115000"/>
              </a:lnSpc>
              <a:spcBef>
                <a:spcPts val="1200"/>
              </a:spcBef>
              <a:buClr>
                <a:srgbClr val="000000"/>
              </a:buClr>
              <a:buSzPts val="1200"/>
              <a:buFont typeface="Times New Roman"/>
              <a:buChar char="●"/>
            </a:pPr>
            <a:r>
              <a:rPr lang="en-GB" dirty="0"/>
              <a:t>ELISAVA team is composed by </a:t>
            </a:r>
            <a:r>
              <a:rPr lang="en-GB" dirty="0" err="1"/>
              <a:t>Dr.</a:t>
            </a:r>
            <a:r>
              <a:rPr lang="en-GB" dirty="0"/>
              <a:t> Roger Paez (PI), </a:t>
            </a:r>
            <a:r>
              <a:rPr lang="en-GB" dirty="0" err="1"/>
              <a:t>Dr.</a:t>
            </a:r>
            <a:r>
              <a:rPr lang="en-GB" dirty="0"/>
              <a:t> Manuela </a:t>
            </a:r>
            <a:r>
              <a:rPr lang="en-GB" dirty="0" err="1"/>
              <a:t>Valtchanova</a:t>
            </a:r>
            <a:r>
              <a:rPr lang="en-GB" dirty="0"/>
              <a:t>, Toni Montes, and Mar Gené.</a:t>
            </a:r>
          </a:p>
          <a:p>
            <a:pPr marL="457200" marR="0" lvl="0" indent="-304800" defTabSz="914400" eaLnBrk="1" fontAlgn="auto" latinLnBrk="0" hangingPunct="1">
              <a:lnSpc>
                <a:spcPct val="115000"/>
              </a:lnSpc>
              <a:spcBef>
                <a:spcPts val="1200"/>
              </a:spcBef>
              <a:spcAft>
                <a:spcPts val="0"/>
              </a:spcAft>
              <a:buClr>
                <a:srgbClr val="000000"/>
              </a:buClr>
              <a:buSzPts val="1200"/>
              <a:buFont typeface="Times New Roman"/>
              <a:buChar char="●"/>
              <a:tabLst/>
              <a:defRPr/>
            </a:pPr>
            <a:r>
              <a:rPr lang="en-GB" dirty="0"/>
              <a:t>Whenever needed, URLs of references are provided in the presenter notes.</a:t>
            </a:r>
          </a:p>
          <a:p>
            <a:pPr marL="457200" indent="-304800">
              <a:lnSpc>
                <a:spcPct val="115000"/>
              </a:lnSpc>
              <a:spcBef>
                <a:spcPts val="1200"/>
              </a:spcBef>
              <a:buClr>
                <a:srgbClr val="000000"/>
              </a:buClr>
              <a:buSzPts val="1200"/>
              <a:buFont typeface="Times New Roman"/>
              <a:buChar char="●"/>
            </a:pPr>
            <a:r>
              <a:rPr lang="en-GB" dirty="0"/>
              <a:t>We hereby acknowledge the many other people, including dozens of students from Undergraduate, Postgraduate, and Doctoral levels, that have been involved in the production of some of the material included in this presentation. We have provided their names either in the slides, in the presenter’s notes, or in the documents accessible through the provided URLs.</a:t>
            </a:r>
          </a:p>
          <a:p>
            <a:pPr marL="457200" marR="0" lvl="0" indent="-304800" defTabSz="914400" eaLnBrk="1" fontAlgn="auto" latinLnBrk="0" hangingPunct="1">
              <a:lnSpc>
                <a:spcPct val="115000"/>
              </a:lnSpc>
              <a:spcBef>
                <a:spcPts val="1200"/>
              </a:spcBef>
              <a:spcAft>
                <a:spcPts val="0"/>
              </a:spcAft>
              <a:buClr>
                <a:srgbClr val="000000"/>
              </a:buClr>
              <a:buSzPts val="1200"/>
              <a:buFont typeface="Times New Roman"/>
              <a:buChar char="●"/>
              <a:tabLst/>
              <a:defRPr/>
            </a:pPr>
            <a:r>
              <a:rPr lang="en-GB" b="1" dirty="0"/>
              <a:t>We encourage you to run a Situation Rooms-based course/workshop/activity, and we would appreciate it if you’d share your experiences by writing to rpaez@elisava.net</a:t>
            </a:r>
          </a:p>
          <a:p>
            <a:pPr marL="457200" indent="-304800">
              <a:lnSpc>
                <a:spcPct val="115000"/>
              </a:lnSpc>
              <a:spcBef>
                <a:spcPts val="1200"/>
              </a:spcBef>
              <a:buClr>
                <a:srgbClr val="000000"/>
              </a:buClr>
              <a:buSzPts val="1200"/>
              <a:buFont typeface="Times New Roman"/>
              <a:buChar char="●"/>
            </a:pPr>
            <a:endParaRPr lang="en-GB" dirty="0"/>
          </a:p>
          <a:p>
            <a:pPr marL="152400" indent="0">
              <a:lnSpc>
                <a:spcPct val="115000"/>
              </a:lnSpc>
              <a:spcBef>
                <a:spcPts val="1200"/>
              </a:spcBef>
              <a:buClr>
                <a:srgbClr val="000000"/>
              </a:buClr>
              <a:buSzPts val="1200"/>
              <a:buFont typeface="Times New Roman"/>
              <a:buNone/>
            </a:pPr>
            <a:endParaRPr lang="en-GB" dirty="0"/>
          </a:p>
          <a:p>
            <a:endParaRPr lang="ca-ES" dirty="0"/>
          </a:p>
        </p:txBody>
      </p:sp>
    </p:spTree>
    <p:extLst>
      <p:ext uri="{BB962C8B-B14F-4D97-AF65-F5344CB8AC3E}">
        <p14:creationId xmlns:p14="http://schemas.microsoft.com/office/powerpoint/2010/main" val="1834701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Shape 172"/>
          <p:cNvSpPr>
            <a:spLocks noGrp="1" noRot="1" noChangeAspect="1"/>
          </p:cNvSpPr>
          <p:nvPr>
            <p:ph type="sldImg"/>
          </p:nvPr>
        </p:nvSpPr>
        <p:spPr>
          <a:xfrm>
            <a:off x="381000" y="685800"/>
            <a:ext cx="6096000" cy="3429000"/>
          </a:xfrm>
          <a:prstGeom prst="rect">
            <a:avLst/>
          </a:prstGeom>
        </p:spPr>
        <p:txBody>
          <a:bodyPr/>
          <a:lstStyle/>
          <a:p>
            <a:endParaRPr/>
          </a:p>
        </p:txBody>
      </p:sp>
      <p:sp>
        <p:nvSpPr>
          <p:cNvPr id="173" name="Shape 173"/>
          <p:cNvSpPr>
            <a:spLocks noGrp="1"/>
          </p:cNvSpPr>
          <p:nvPr>
            <p:ph type="body" sz="quarter" idx="1"/>
          </p:nvPr>
        </p:nvSpPr>
        <p:spPr>
          <a:prstGeom prst="rect">
            <a:avLst/>
          </a:prstGeom>
        </p:spPr>
        <p:txBody>
          <a:bodyPr/>
          <a:lstStyle/>
          <a:p>
            <a:pPr>
              <a:lnSpc>
                <a:spcPct val="115000"/>
              </a:lnSpc>
            </a:pPr>
            <a:r>
              <a:rPr lang="ca-ES" dirty="0"/>
              <a:t>PLEASE NOTE THAT IMAGES IN THIS SLIDE HAVE EMBEDDED VIDEOS. </a:t>
            </a:r>
            <a:r>
              <a:rPr lang="ca-ES" dirty="0" err="1"/>
              <a:t>We</a:t>
            </a:r>
            <a:r>
              <a:rPr lang="ca-ES" dirty="0"/>
              <a:t> </a:t>
            </a:r>
            <a:r>
              <a:rPr lang="ca-ES" dirty="0" err="1"/>
              <a:t>suggest</a:t>
            </a:r>
            <a:r>
              <a:rPr lang="ca-ES" dirty="0"/>
              <a:t> </a:t>
            </a:r>
            <a:r>
              <a:rPr lang="ca-ES" dirty="0" err="1"/>
              <a:t>you</a:t>
            </a:r>
            <a:r>
              <a:rPr lang="ca-ES" dirty="0"/>
              <a:t> to play </a:t>
            </a:r>
            <a:r>
              <a:rPr lang="ca-ES" dirty="0" err="1"/>
              <a:t>them</a:t>
            </a:r>
            <a:r>
              <a:rPr lang="ca-ES" dirty="0"/>
              <a:t>.</a:t>
            </a:r>
          </a:p>
          <a:p>
            <a:pPr>
              <a:lnSpc>
                <a:spcPct val="115000"/>
              </a:lnSpc>
            </a:pPr>
            <a:endParaRPr lang="ca-ES" dirty="0"/>
          </a:p>
          <a:p>
            <a:pPr>
              <a:lnSpc>
                <a:spcPct val="115000"/>
              </a:lnSpc>
            </a:pPr>
            <a:r>
              <a:rPr dirty="0"/>
              <a:t>Situation rooms constitute a transdisciplinary phenomenon investigated across political theory, cultural studies, activist practices, cinema, theatre, and performance, where spatiality, infrastructure, and scripted roles converge to a dynamic decision-making process, which transforms spectators into active participants.</a:t>
            </a:r>
          </a:p>
          <a:p>
            <a:pPr>
              <a:lnSpc>
                <a:spcPct val="115000"/>
              </a:lnSpc>
            </a:pPr>
            <a:r>
              <a:rPr dirty="0"/>
              <a:t> </a:t>
            </a:r>
          </a:p>
          <a:p>
            <a:pPr>
              <a:lnSpc>
                <a:spcPct val="115000"/>
              </a:lnSpc>
            </a:pPr>
            <a:r>
              <a:rPr dirty="0"/>
              <a:t>Collective knowledge is produced, rehearsed, and contested within constructed situations that blur the boundaries between representation and action, fiction and reality, governance and play, analysis and embodiment. Situation rooms become a </a:t>
            </a:r>
            <a:r>
              <a:rPr dirty="0" err="1"/>
              <a:t>laboratoy</a:t>
            </a:r>
            <a:r>
              <a:rPr dirty="0"/>
              <a:t> of contesting modes of control and authorship and enacting at the same time imagination, affectivity and collective agency.</a:t>
            </a:r>
          </a:p>
          <a:p>
            <a:endParaRPr dirty="0"/>
          </a:p>
          <a:p>
            <a:r>
              <a:rPr dirty="0"/>
              <a:t>Specific conditions of a Situation Room (related to the references</a:t>
            </a:r>
            <a:r>
              <a:rPr lang="ca-ES" dirty="0"/>
              <a:t> in </a:t>
            </a:r>
            <a:r>
              <a:rPr lang="ca-ES" dirty="0" err="1"/>
              <a:t>the</a:t>
            </a:r>
            <a:r>
              <a:rPr lang="ca-ES" dirty="0"/>
              <a:t> </a:t>
            </a:r>
            <a:r>
              <a:rPr lang="ca-ES" dirty="0" err="1"/>
              <a:t>slide</a:t>
            </a:r>
            <a:r>
              <a:rPr dirty="0"/>
              <a:t>):</a:t>
            </a:r>
          </a:p>
          <a:p>
            <a:pPr marL="110289" indent="-110289">
              <a:buSzPct val="100000"/>
              <a:buChar char="•"/>
            </a:pPr>
            <a:r>
              <a:rPr dirty="0"/>
              <a:t> A spatial </a:t>
            </a:r>
            <a:r>
              <a:rPr dirty="0" err="1"/>
              <a:t>dispositif</a:t>
            </a:r>
            <a:r>
              <a:rPr dirty="0"/>
              <a:t> for decision-making under uncertainty, where information is partial, excessive, or misleading. </a:t>
            </a:r>
            <a:br>
              <a:rPr dirty="0"/>
            </a:br>
            <a:r>
              <a:rPr dirty="0"/>
              <a:t>Ex. Dr. Strangelove (Kubrick, 1964): a war room</a:t>
            </a:r>
            <a:br>
              <a:rPr dirty="0"/>
            </a:br>
            <a:endParaRPr dirty="0"/>
          </a:p>
          <a:p>
            <a:pPr marL="110289" indent="-110289">
              <a:buSzPct val="100000"/>
              <a:buChar char="•"/>
            </a:pPr>
            <a:r>
              <a:rPr dirty="0"/>
              <a:t>A performative environment that scripts roles and behaviors, transforming participants into functional agents of a system. </a:t>
            </a:r>
            <a:br>
              <a:rPr dirty="0"/>
            </a:br>
            <a:r>
              <a:rPr dirty="0"/>
              <a:t>Ex. Stanford Prison Experiment (Zimbardo, 1971): an experiment with specific spatial design and assigned roles </a:t>
            </a:r>
            <a:br>
              <a:rPr dirty="0"/>
            </a:br>
            <a:endParaRPr dirty="0"/>
          </a:p>
          <a:p>
            <a:pPr marL="110289" indent="-110289">
              <a:buSzPct val="100000"/>
              <a:buChar char="•"/>
            </a:pPr>
            <a:r>
              <a:rPr dirty="0"/>
              <a:t>A site where simulation produces real effects, collapsing the distinction between experiment, fiction, and reality. </a:t>
            </a:r>
            <a:br>
              <a:rPr dirty="0"/>
            </a:br>
            <a:r>
              <a:rPr dirty="0"/>
              <a:t>Ex. Stanford Prison Experiment and You Are Here (Verhoeven, 2007): staged situations provoke genuine psychological, ethical, and social consequences.</a:t>
            </a:r>
            <a:br>
              <a:rPr dirty="0"/>
            </a:br>
            <a:endParaRPr dirty="0"/>
          </a:p>
          <a:p>
            <a:pPr marL="110289" indent="-110289">
              <a:buSzPct val="100000"/>
              <a:buChar char="•"/>
            </a:pPr>
            <a:r>
              <a:rPr dirty="0"/>
              <a:t>A controlled yet unstable micro-world, intensifying social and political dynamics through spatial and temporal compression</a:t>
            </a:r>
            <a:br>
              <a:rPr dirty="0"/>
            </a:br>
            <a:r>
              <a:rPr dirty="0"/>
              <a:t>Ex. 100% City (Rimini </a:t>
            </a:r>
            <a:r>
              <a:rPr dirty="0" err="1"/>
              <a:t>Protokoll</a:t>
            </a:r>
            <a:r>
              <a:rPr dirty="0"/>
              <a:t>, 2007–): the city is condensed into a performative assembly where demographic representation becomes operative.</a:t>
            </a:r>
            <a:br>
              <a:rPr dirty="0"/>
            </a:br>
            <a:endParaRPr dirty="0"/>
          </a:p>
          <a:p>
            <a:pPr marL="110289" indent="-110289">
              <a:buSzPct val="100000"/>
              <a:buChar char="•"/>
            </a:pPr>
            <a:r>
              <a:rPr dirty="0"/>
              <a:t>A laboratory for collective behavior, where participants enact real systems rather than observe them from outside.</a:t>
            </a:r>
            <a:br>
              <a:rPr dirty="0"/>
            </a:br>
            <a:r>
              <a:rPr dirty="0"/>
              <a:t>Ex. </a:t>
            </a:r>
            <a:r>
              <a:rPr dirty="0" err="1"/>
              <a:t>Wikiplaza</a:t>
            </a:r>
            <a:r>
              <a:rPr dirty="0"/>
              <a:t> (</a:t>
            </a:r>
            <a:r>
              <a:rPr dirty="0" err="1"/>
              <a:t>Hackitectura</a:t>
            </a:r>
            <a:r>
              <a:rPr dirty="0"/>
              <a:t>, 2007): publics, networks, and media infrastructures are activated as a living political experiment.</a:t>
            </a:r>
            <a:br>
              <a:rPr dirty="0"/>
            </a:br>
            <a:endParaRPr dirty="0"/>
          </a:p>
          <a:p>
            <a:pPr marL="110289" indent="-110289">
              <a:buSzPct val="100000"/>
              <a:buChar char="•"/>
            </a:pPr>
            <a:r>
              <a:rPr dirty="0"/>
              <a:t>A collective cognitive interface, assembling humans, data, technologies, and narratives into a temporary mechanism of negotiation</a:t>
            </a:r>
            <a:br>
              <a:rPr dirty="0"/>
            </a:br>
            <a:r>
              <a:rPr dirty="0"/>
              <a:t>Ex. </a:t>
            </a:r>
            <a:r>
              <a:rPr dirty="0" err="1"/>
              <a:t>Wikiplaza</a:t>
            </a:r>
            <a:r>
              <a:rPr dirty="0"/>
              <a:t> and 100% City: bodies, statistics, media streams, and discourse function as a terrain for negotiation of diversity</a:t>
            </a:r>
            <a:br>
              <a:rPr dirty="0"/>
            </a:br>
            <a:endParaRPr dirty="0"/>
          </a:p>
          <a:p>
            <a:pPr marL="110289" indent="-110289">
              <a:buSzPct val="100000"/>
              <a:buChar char="•"/>
            </a:pPr>
            <a:r>
              <a:rPr dirty="0"/>
              <a:t>A performative extraordinary context of encounter with “others”, working with responsibility, complicity, and agency within systemic constraints.</a:t>
            </a:r>
            <a:br>
              <a:rPr dirty="0"/>
            </a:br>
            <a:r>
              <a:rPr dirty="0"/>
              <a:t>Ex. You Are Here: spectators are implicated in asymmetric encounters that test empathy and moral positioning.</a:t>
            </a:r>
          </a:p>
          <a:p>
            <a:pPr indent="914400"/>
            <a:endParaRPr dirty="0"/>
          </a:p>
          <a:p>
            <a:pPr indent="914400"/>
            <a:endParaRPr dirty="0"/>
          </a:p>
          <a:p>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Shape 182"/>
          <p:cNvSpPr>
            <a:spLocks noGrp="1" noRot="1" noChangeAspect="1"/>
          </p:cNvSpPr>
          <p:nvPr>
            <p:ph type="sldImg"/>
          </p:nvPr>
        </p:nvSpPr>
        <p:spPr>
          <a:xfrm>
            <a:off x="381000" y="685800"/>
            <a:ext cx="6096000" cy="3429000"/>
          </a:xfrm>
          <a:prstGeom prst="rect">
            <a:avLst/>
          </a:prstGeom>
        </p:spPr>
        <p:txBody>
          <a:bodyPr/>
          <a:lstStyle/>
          <a:p>
            <a:endParaRPr/>
          </a:p>
        </p:txBody>
      </p:sp>
      <p:sp>
        <p:nvSpPr>
          <p:cNvPr id="183" name="Shape 183"/>
          <p:cNvSpPr>
            <a:spLocks noGrp="1"/>
          </p:cNvSpPr>
          <p:nvPr>
            <p:ph type="body" sz="quarter" idx="1"/>
          </p:nvPr>
        </p:nvSpPr>
        <p:spPr>
          <a:prstGeom prst="rect">
            <a:avLst/>
          </a:prstGeom>
        </p:spPr>
        <p:txBody>
          <a:bodyPr/>
          <a:lstStyle/>
          <a:p>
            <a:pPr>
              <a:lnSpc>
                <a:spcPct val="115000"/>
              </a:lnSpc>
              <a:defRPr b="1"/>
            </a:pPr>
            <a:r>
              <a:rPr dirty="0"/>
              <a:t>33 distinct case</a:t>
            </a:r>
            <a:r>
              <a:rPr lang="ca-ES" dirty="0"/>
              <a:t> </a:t>
            </a:r>
            <a:r>
              <a:rPr lang="ca-ES" dirty="0" err="1"/>
              <a:t>studies</a:t>
            </a:r>
            <a:endParaRPr dirty="0"/>
          </a:p>
          <a:p>
            <a:pPr>
              <a:lnSpc>
                <a:spcPct val="115000"/>
              </a:lnSpc>
            </a:pPr>
            <a:endParaRPr dirty="0"/>
          </a:p>
          <a:p>
            <a:pPr>
              <a:lnSpc>
                <a:spcPct val="115000"/>
              </a:lnSpc>
            </a:pPr>
            <a:r>
              <a:rPr dirty="0"/>
              <a:t>They are distributed across four main domains:</a:t>
            </a:r>
          </a:p>
          <a:p>
            <a:pPr marL="457200" indent="-304800">
              <a:lnSpc>
                <a:spcPct val="115000"/>
              </a:lnSpc>
              <a:spcBef>
                <a:spcPts val="1200"/>
              </a:spcBef>
              <a:buClr>
                <a:srgbClr val="000000"/>
              </a:buClr>
              <a:buSzPts val="1200"/>
              <a:buFont typeface="Times New Roman"/>
              <a:buChar char="●"/>
            </a:pPr>
            <a:r>
              <a:rPr dirty="0"/>
              <a:t>Cultural / artistic practices (theatre, performance, installation, games</a:t>
            </a:r>
          </a:p>
          <a:p>
            <a:pPr marL="457200" indent="-304800">
              <a:lnSpc>
                <a:spcPct val="115000"/>
              </a:lnSpc>
              <a:buClr>
                <a:srgbClr val="000000"/>
              </a:buClr>
              <a:buSzPts val="1200"/>
              <a:buFont typeface="Times New Roman"/>
              <a:buChar char="●"/>
            </a:pPr>
            <a:r>
              <a:rPr dirty="0"/>
              <a:t>Political / governmental situation rooms</a:t>
            </a:r>
          </a:p>
          <a:p>
            <a:pPr marL="457200" indent="-304800">
              <a:lnSpc>
                <a:spcPct val="115000"/>
              </a:lnSpc>
              <a:buClr>
                <a:srgbClr val="000000"/>
              </a:buClr>
              <a:buSzPts val="1200"/>
              <a:buFont typeface="Times New Roman"/>
              <a:buChar char="●"/>
            </a:pPr>
            <a:r>
              <a:rPr dirty="0"/>
              <a:t>Academic / research experiments</a:t>
            </a:r>
          </a:p>
          <a:p>
            <a:pPr marL="457200" indent="-304800">
              <a:lnSpc>
                <a:spcPct val="115000"/>
              </a:lnSpc>
              <a:buClr>
                <a:srgbClr val="000000"/>
              </a:buClr>
              <a:buSzPts val="1200"/>
              <a:buFont typeface="Times New Roman"/>
              <a:buChar char="●"/>
            </a:pPr>
            <a:r>
              <a:rPr dirty="0"/>
              <a:t>Activist platforms</a:t>
            </a:r>
          </a:p>
          <a:p>
            <a:pPr indent="457200">
              <a:lnSpc>
                <a:spcPct val="115000"/>
              </a:lnSpc>
              <a:spcBef>
                <a:spcPts val="1200"/>
              </a:spcBef>
            </a:pPr>
            <a:endParaRPr dirty="0"/>
          </a:p>
          <a:p>
            <a:pPr>
              <a:lnSpc>
                <a:spcPct val="115000"/>
              </a:lnSpc>
            </a:pPr>
            <a:r>
              <a:rPr dirty="0"/>
              <a:t>This makes the corpus intentionally heterogeneous, spanning fictional, institutional, experimental, and performative situations</a:t>
            </a:r>
          </a:p>
          <a:p>
            <a:pPr>
              <a:lnSpc>
                <a:spcPct val="115000"/>
              </a:lnSpc>
            </a:pPr>
            <a:r>
              <a:rPr dirty="0"/>
              <a:t>The cases are not </a:t>
            </a:r>
            <a:r>
              <a:rPr dirty="0" err="1"/>
              <a:t>analysed</a:t>
            </a:r>
            <a:r>
              <a:rPr dirty="0"/>
              <a:t> historically or critically, but through a comparative operational framework. Each case is treated as a designed situation, studied via recurring analytical lenses:</a:t>
            </a:r>
          </a:p>
          <a:p>
            <a:pPr>
              <a:lnSpc>
                <a:spcPct val="115000"/>
              </a:lnSpc>
            </a:pPr>
            <a:endParaRPr dirty="0"/>
          </a:p>
          <a:p>
            <a:pPr>
              <a:lnSpc>
                <a:spcPct val="115000"/>
              </a:lnSpc>
              <a:defRPr b="1"/>
            </a:pPr>
            <a:r>
              <a:rPr dirty="0"/>
              <a:t>Situational Structure</a:t>
            </a:r>
          </a:p>
          <a:p>
            <a:pPr>
              <a:lnSpc>
                <a:spcPct val="115000"/>
              </a:lnSpc>
            </a:pPr>
            <a:r>
              <a:rPr dirty="0"/>
              <a:t>Each case is broken down into:</a:t>
            </a:r>
          </a:p>
          <a:p>
            <a:pPr marL="457200" indent="-304800">
              <a:lnSpc>
                <a:spcPct val="115000"/>
              </a:lnSpc>
              <a:spcBef>
                <a:spcPts val="1200"/>
              </a:spcBef>
              <a:buClr>
                <a:srgbClr val="000000"/>
              </a:buClr>
              <a:buSzPts val="1200"/>
              <a:buFont typeface="Times New Roman"/>
              <a:buChar char="●"/>
            </a:pPr>
            <a:r>
              <a:rPr dirty="0"/>
              <a:t>PRE (conditions of entry, selection, preparation)</a:t>
            </a:r>
          </a:p>
          <a:p>
            <a:pPr marL="457200" indent="-304800">
              <a:lnSpc>
                <a:spcPct val="115000"/>
              </a:lnSpc>
              <a:buClr>
                <a:srgbClr val="000000"/>
              </a:buClr>
              <a:buSzPts val="1200"/>
              <a:buFont typeface="Times New Roman"/>
              <a:buChar char="●"/>
            </a:pPr>
            <a:r>
              <a:rPr dirty="0"/>
              <a:t>ACTIVATION (rules, actions, interactions, protocols)</a:t>
            </a:r>
          </a:p>
          <a:p>
            <a:pPr>
              <a:lnSpc>
                <a:spcPct val="115000"/>
              </a:lnSpc>
            </a:pPr>
            <a:r>
              <a:rPr dirty="0"/>
              <a:t>Situation rooms are processes, not static spaces.</a:t>
            </a:r>
          </a:p>
          <a:p>
            <a:pPr>
              <a:lnSpc>
                <a:spcPct val="115000"/>
              </a:lnSpc>
            </a:pPr>
            <a:endParaRPr dirty="0"/>
          </a:p>
          <a:p>
            <a:pPr>
              <a:lnSpc>
                <a:spcPct val="115000"/>
              </a:lnSpc>
              <a:defRPr b="1"/>
            </a:pPr>
            <a:r>
              <a:rPr dirty="0"/>
              <a:t>Game / Interaction Variables</a:t>
            </a:r>
          </a:p>
          <a:p>
            <a:pPr>
              <a:lnSpc>
                <a:spcPct val="115000"/>
              </a:lnSpc>
            </a:pPr>
            <a:r>
              <a:rPr dirty="0"/>
              <a:t>Every case is mapped against the same six variables:</a:t>
            </a:r>
          </a:p>
          <a:p>
            <a:pPr marL="457200" indent="-304800">
              <a:lnSpc>
                <a:spcPct val="115000"/>
              </a:lnSpc>
              <a:spcBef>
                <a:spcPts val="1200"/>
              </a:spcBef>
              <a:buClr>
                <a:srgbClr val="000000"/>
              </a:buClr>
              <a:buSzPts val="1200"/>
              <a:buFont typeface="Times New Roman"/>
              <a:buChar char="●"/>
            </a:pPr>
            <a:r>
              <a:rPr dirty="0"/>
              <a:t>Chance</a:t>
            </a:r>
          </a:p>
          <a:p>
            <a:pPr marL="457200" indent="-304800">
              <a:lnSpc>
                <a:spcPct val="115000"/>
              </a:lnSpc>
              <a:buClr>
                <a:srgbClr val="000000"/>
              </a:buClr>
              <a:buSzPts val="1200"/>
              <a:buFont typeface="Times New Roman"/>
              <a:buChar char="●"/>
            </a:pPr>
            <a:r>
              <a:rPr dirty="0"/>
              <a:t>Consensus</a:t>
            </a:r>
          </a:p>
          <a:p>
            <a:pPr marL="457200" indent="-304800">
              <a:lnSpc>
                <a:spcPct val="115000"/>
              </a:lnSpc>
              <a:buClr>
                <a:srgbClr val="000000"/>
              </a:buClr>
              <a:buSzPts val="1200"/>
              <a:buFont typeface="Times New Roman"/>
              <a:buChar char="●"/>
            </a:pPr>
            <a:r>
              <a:rPr dirty="0"/>
              <a:t>Participation</a:t>
            </a:r>
          </a:p>
          <a:p>
            <a:pPr marL="457200" indent="-304800">
              <a:lnSpc>
                <a:spcPct val="115000"/>
              </a:lnSpc>
              <a:buClr>
                <a:srgbClr val="000000"/>
              </a:buClr>
              <a:buSzPts val="1200"/>
              <a:buFont typeface="Times New Roman"/>
              <a:buChar char="●"/>
            </a:pPr>
            <a:r>
              <a:rPr dirty="0"/>
              <a:t>Negotiation</a:t>
            </a:r>
          </a:p>
          <a:p>
            <a:pPr marL="457200" indent="-304800">
              <a:lnSpc>
                <a:spcPct val="115000"/>
              </a:lnSpc>
              <a:buClr>
                <a:srgbClr val="000000"/>
              </a:buClr>
              <a:buSzPts val="1200"/>
              <a:buFont typeface="Times New Roman"/>
              <a:buChar char="●"/>
            </a:pPr>
            <a:r>
              <a:rPr dirty="0"/>
              <a:t>Dissent</a:t>
            </a:r>
          </a:p>
          <a:p>
            <a:pPr marL="457200" indent="-304800">
              <a:lnSpc>
                <a:spcPct val="115000"/>
              </a:lnSpc>
              <a:buClr>
                <a:srgbClr val="000000"/>
              </a:buClr>
              <a:buSzPts val="1200"/>
              <a:buFont typeface="Times New Roman"/>
              <a:buChar char="●"/>
            </a:pPr>
            <a:r>
              <a:rPr dirty="0"/>
              <a:t>Collaboration</a:t>
            </a:r>
          </a:p>
          <a:p>
            <a:pPr>
              <a:lnSpc>
                <a:spcPct val="115000"/>
              </a:lnSpc>
            </a:pPr>
            <a:r>
              <a:rPr dirty="0"/>
              <a:t>These function as relational parameters, allowing comparison between:</a:t>
            </a:r>
          </a:p>
          <a:p>
            <a:pPr marL="457200" indent="-304800">
              <a:lnSpc>
                <a:spcPct val="115000"/>
              </a:lnSpc>
              <a:spcBef>
                <a:spcPts val="1200"/>
              </a:spcBef>
              <a:buClr>
                <a:srgbClr val="000000"/>
              </a:buClr>
              <a:buSzPts val="1200"/>
              <a:buFont typeface="Times New Roman"/>
              <a:buChar char="●"/>
            </a:pPr>
            <a:r>
              <a:rPr dirty="0"/>
              <a:t>hierarchical vs horizontal systems,,</a:t>
            </a:r>
          </a:p>
          <a:p>
            <a:pPr marL="457200" indent="-304800">
              <a:lnSpc>
                <a:spcPct val="115000"/>
              </a:lnSpc>
              <a:buClr>
                <a:srgbClr val="000000"/>
              </a:buClr>
              <a:buSzPts val="1200"/>
              <a:buFont typeface="Times New Roman"/>
              <a:buChar char="●"/>
            </a:pPr>
            <a:r>
              <a:rPr dirty="0"/>
              <a:t>cooperative vs competitive dynamics,</a:t>
            </a:r>
          </a:p>
          <a:p>
            <a:pPr marL="457200" indent="-304800">
              <a:lnSpc>
                <a:spcPct val="115000"/>
              </a:lnSpc>
              <a:buClr>
                <a:srgbClr val="000000"/>
              </a:buClr>
              <a:buSzPts val="1200"/>
              <a:buFont typeface="Times New Roman"/>
              <a:buChar char="●"/>
            </a:pPr>
            <a:r>
              <a:rPr dirty="0"/>
              <a:t>open vs closed participation.</a:t>
            </a:r>
          </a:p>
          <a:p>
            <a:pPr indent="457200">
              <a:lnSpc>
                <a:spcPct val="115000"/>
              </a:lnSpc>
              <a:spcBef>
                <a:spcPts val="1200"/>
              </a:spcBef>
            </a:pPr>
            <a:endParaRPr dirty="0"/>
          </a:p>
          <a:p>
            <a:pPr>
              <a:lnSpc>
                <a:spcPct val="115000"/>
              </a:lnSpc>
              <a:defRPr b="1"/>
            </a:pPr>
            <a:r>
              <a:rPr dirty="0"/>
              <a:t>Material and Technical Inventory</a:t>
            </a:r>
          </a:p>
          <a:p>
            <a:pPr>
              <a:lnSpc>
                <a:spcPct val="115000"/>
              </a:lnSpc>
            </a:pPr>
            <a:r>
              <a:rPr dirty="0"/>
              <a:t>Each case includes an inventory:</a:t>
            </a:r>
          </a:p>
          <a:p>
            <a:pPr marL="457200" indent="-304800">
              <a:lnSpc>
                <a:spcPct val="115000"/>
              </a:lnSpc>
              <a:spcBef>
                <a:spcPts val="1200"/>
              </a:spcBef>
              <a:buClr>
                <a:srgbClr val="000000"/>
              </a:buClr>
              <a:buSzPts val="1200"/>
              <a:buFont typeface="Times New Roman"/>
              <a:buChar char="●"/>
            </a:pPr>
            <a:r>
              <a:rPr dirty="0"/>
              <a:t>furniture, media, interfaces, devices, spatial setups</a:t>
            </a:r>
          </a:p>
          <a:p>
            <a:pPr indent="457200">
              <a:lnSpc>
                <a:spcPct val="115000"/>
              </a:lnSpc>
              <a:spcBef>
                <a:spcPts val="1200"/>
              </a:spcBef>
            </a:pPr>
            <a:endParaRPr dirty="0"/>
          </a:p>
          <a:p>
            <a:pPr>
              <a:lnSpc>
                <a:spcPct val="115000"/>
              </a:lnSpc>
            </a:pPr>
            <a:r>
              <a:rPr dirty="0"/>
              <a:t>Important for the material production of </a:t>
            </a:r>
            <a:r>
              <a:rPr dirty="0" err="1"/>
              <a:t>behaviour</a:t>
            </a:r>
            <a:r>
              <a:rPr dirty="0"/>
              <a:t>, or how can we align architecture, media, and choreography as active agents.</a:t>
            </a:r>
          </a:p>
          <a:p>
            <a:pPr>
              <a:lnSpc>
                <a:spcPct val="115000"/>
              </a:lnSpc>
            </a:pPr>
            <a:endParaRPr dirty="0"/>
          </a:p>
          <a:p>
            <a:pPr>
              <a:lnSpc>
                <a:spcPct val="115000"/>
              </a:lnSpc>
              <a:defRPr b="1"/>
            </a:pPr>
            <a:r>
              <a:rPr dirty="0"/>
              <a:t>Participants, Time, and Scale</a:t>
            </a:r>
          </a:p>
          <a:p>
            <a:pPr>
              <a:lnSpc>
                <a:spcPct val="115000"/>
              </a:lnSpc>
            </a:pPr>
            <a:r>
              <a:rPr dirty="0"/>
              <a:t>Each case specifies:</a:t>
            </a:r>
          </a:p>
          <a:p>
            <a:pPr marL="457200" indent="-304800">
              <a:lnSpc>
                <a:spcPct val="115000"/>
              </a:lnSpc>
              <a:spcBef>
                <a:spcPts val="1200"/>
              </a:spcBef>
              <a:buClr>
                <a:srgbClr val="000000"/>
              </a:buClr>
              <a:buSzPts val="1200"/>
              <a:buFont typeface="Times New Roman"/>
              <a:buChar char="●"/>
            </a:pPr>
            <a:r>
              <a:rPr dirty="0"/>
              <a:t>number of participants</a:t>
            </a:r>
          </a:p>
          <a:p>
            <a:pPr marL="457200" indent="-304800">
              <a:lnSpc>
                <a:spcPct val="115000"/>
              </a:lnSpc>
              <a:buClr>
                <a:srgbClr val="000000"/>
              </a:buClr>
              <a:buSzPts val="1200"/>
              <a:buFont typeface="Times New Roman"/>
              <a:buChar char="●"/>
            </a:pPr>
            <a:r>
              <a:rPr dirty="0"/>
              <a:t>duration</a:t>
            </a:r>
          </a:p>
          <a:p>
            <a:pPr marL="457200" indent="-304800">
              <a:lnSpc>
                <a:spcPct val="115000"/>
              </a:lnSpc>
              <a:buClr>
                <a:srgbClr val="000000"/>
              </a:buClr>
              <a:buSzPts val="1200"/>
              <a:buFont typeface="Times New Roman"/>
              <a:buChar char="●"/>
            </a:pPr>
            <a:r>
              <a:rPr dirty="0"/>
              <a:t>repetition or continuity</a:t>
            </a:r>
          </a:p>
          <a:p>
            <a:pPr indent="152400">
              <a:lnSpc>
                <a:spcPct val="115000"/>
              </a:lnSpc>
            </a:pPr>
            <a:endParaRPr dirty="0"/>
          </a:p>
          <a:p>
            <a:pPr>
              <a:lnSpc>
                <a:spcPct val="115000"/>
              </a:lnSpc>
              <a:spcBef>
                <a:spcPts val="1200"/>
              </a:spcBef>
              <a:defRPr b="1"/>
            </a:pPr>
            <a:r>
              <a:rPr dirty="0"/>
              <a:t>Outputs and Formats</a:t>
            </a:r>
          </a:p>
          <a:p>
            <a:pPr>
              <a:lnSpc>
                <a:spcPct val="115000"/>
              </a:lnSpc>
            </a:pPr>
            <a:r>
              <a:rPr dirty="0"/>
              <a:t>Cases are classified by output type, such as:</a:t>
            </a:r>
          </a:p>
          <a:p>
            <a:pPr marL="457200" indent="-304800">
              <a:lnSpc>
                <a:spcPct val="115000"/>
              </a:lnSpc>
              <a:spcBef>
                <a:spcPts val="1200"/>
              </a:spcBef>
              <a:buClr>
                <a:srgbClr val="000000"/>
              </a:buClr>
              <a:buSzPts val="1200"/>
              <a:buFont typeface="Times New Roman"/>
              <a:buChar char="●"/>
            </a:pPr>
            <a:r>
              <a:rPr dirty="0"/>
              <a:t>exhibition</a:t>
            </a:r>
          </a:p>
          <a:p>
            <a:pPr marL="457200" indent="-304800">
              <a:lnSpc>
                <a:spcPct val="115000"/>
              </a:lnSpc>
              <a:buClr>
                <a:srgbClr val="000000"/>
              </a:buClr>
              <a:buSzPts val="1200"/>
              <a:buFont typeface="Times New Roman"/>
              <a:buChar char="●"/>
            </a:pPr>
            <a:r>
              <a:rPr dirty="0"/>
              <a:t>report</a:t>
            </a:r>
          </a:p>
          <a:p>
            <a:pPr marL="457200" indent="-304800">
              <a:lnSpc>
                <a:spcPct val="115000"/>
              </a:lnSpc>
              <a:buClr>
                <a:srgbClr val="000000"/>
              </a:buClr>
              <a:buSzPts val="1200"/>
              <a:buFont typeface="Times New Roman"/>
              <a:buChar char="●"/>
            </a:pPr>
            <a:r>
              <a:rPr dirty="0"/>
              <a:t>platform</a:t>
            </a:r>
          </a:p>
          <a:p>
            <a:pPr marL="457200" indent="-304800">
              <a:lnSpc>
                <a:spcPct val="115000"/>
              </a:lnSpc>
              <a:buClr>
                <a:srgbClr val="000000"/>
              </a:buClr>
              <a:buSzPts val="1200"/>
              <a:buFont typeface="Times New Roman"/>
              <a:buChar char="●"/>
            </a:pPr>
            <a:r>
              <a:rPr dirty="0"/>
              <a:t>Performance</a:t>
            </a:r>
          </a:p>
          <a:p>
            <a:pPr marL="457200" indent="-304800">
              <a:lnSpc>
                <a:spcPct val="115000"/>
              </a:lnSpc>
              <a:buClr>
                <a:srgbClr val="000000"/>
              </a:buClr>
              <a:buSzPts val="1200"/>
              <a:buFont typeface="Times New Roman"/>
              <a:buChar char="●"/>
            </a:pPr>
            <a:r>
              <a:rPr dirty="0"/>
              <a:t>decision-making tool</a:t>
            </a:r>
          </a:p>
          <a:p>
            <a:pPr marL="457200" indent="-304800">
              <a:lnSpc>
                <a:spcPct val="115000"/>
              </a:lnSpc>
              <a:buClr>
                <a:srgbClr val="000000"/>
              </a:buClr>
              <a:buSzPts val="1200"/>
              <a:buFont typeface="Times New Roman"/>
              <a:buChar char="●"/>
            </a:pPr>
            <a:r>
              <a:rPr dirty="0"/>
              <a:t>research paper</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Shape 186"/>
          <p:cNvSpPr>
            <a:spLocks noGrp="1" noRot="1" noChangeAspect="1"/>
          </p:cNvSpPr>
          <p:nvPr>
            <p:ph type="sldImg"/>
          </p:nvPr>
        </p:nvSpPr>
        <p:spPr>
          <a:xfrm>
            <a:off x="381000" y="685800"/>
            <a:ext cx="6096000" cy="3429000"/>
          </a:xfrm>
          <a:prstGeom prst="rect">
            <a:avLst/>
          </a:prstGeom>
        </p:spPr>
        <p:txBody>
          <a:bodyPr/>
          <a:lstStyle/>
          <a:p>
            <a:endParaRPr/>
          </a:p>
        </p:txBody>
      </p:sp>
      <p:sp>
        <p:nvSpPr>
          <p:cNvPr id="187" name="Shape 187"/>
          <p:cNvSpPr>
            <a:spLocks noGrp="1"/>
          </p:cNvSpPr>
          <p:nvPr>
            <p:ph type="body" sz="quarter" idx="1"/>
          </p:nvPr>
        </p:nvSpPr>
        <p:spPr>
          <a:prstGeom prst="rect">
            <a:avLst/>
          </a:prstGeom>
        </p:spPr>
        <p:txBody>
          <a:bodyPr/>
          <a:lstStyle/>
          <a:p>
            <a:pPr>
              <a:defRPr b="1"/>
            </a:pPr>
            <a:r>
              <a:rPr dirty="0"/>
              <a:t>33 distinct study cases, CONTINUED</a:t>
            </a:r>
          </a:p>
          <a:p>
            <a:r>
              <a:rPr dirty="0"/>
              <a:t>(SEE PAGE 4)</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AFC7F-1321-3B68-6A56-235138AD928D}"/>
            </a:ext>
          </a:extLst>
        </p:cNvPr>
        <p:cNvGrpSpPr/>
        <p:nvPr/>
      </p:nvGrpSpPr>
      <p:grpSpPr>
        <a:xfrm>
          <a:off x="0" y="0"/>
          <a:ext cx="0" cy="0"/>
          <a:chOff x="0" y="0"/>
          <a:chExt cx="0" cy="0"/>
        </a:xfrm>
      </p:grpSpPr>
      <p:sp>
        <p:nvSpPr>
          <p:cNvPr id="186" name="Shape 186">
            <a:extLst>
              <a:ext uri="{FF2B5EF4-FFF2-40B4-BE49-F238E27FC236}">
                <a16:creationId xmlns:a16="http://schemas.microsoft.com/office/drawing/2014/main" id="{9FB8A94E-9A24-B098-15E9-06E71B711B21}"/>
              </a:ext>
            </a:extLst>
          </p:cNvPr>
          <p:cNvSpPr>
            <a:spLocks noGrp="1" noRot="1" noChangeAspect="1"/>
          </p:cNvSpPr>
          <p:nvPr>
            <p:ph type="sldImg"/>
          </p:nvPr>
        </p:nvSpPr>
        <p:spPr>
          <a:xfrm>
            <a:off x="381000" y="685800"/>
            <a:ext cx="6096000" cy="3429000"/>
          </a:xfrm>
          <a:prstGeom prst="rect">
            <a:avLst/>
          </a:prstGeom>
        </p:spPr>
        <p:txBody>
          <a:bodyPr/>
          <a:lstStyle/>
          <a:p>
            <a:endParaRPr/>
          </a:p>
        </p:txBody>
      </p:sp>
      <p:sp>
        <p:nvSpPr>
          <p:cNvPr id="187" name="Shape 187">
            <a:extLst>
              <a:ext uri="{FF2B5EF4-FFF2-40B4-BE49-F238E27FC236}">
                <a16:creationId xmlns:a16="http://schemas.microsoft.com/office/drawing/2014/main" id="{40C00FC3-F842-2454-EEDA-6BD6526C9C64}"/>
              </a:ext>
            </a:extLst>
          </p:cNvPr>
          <p:cNvSpPr>
            <a:spLocks noGrp="1"/>
          </p:cNvSpPr>
          <p:nvPr>
            <p:ph type="body" sz="quarter" idx="1"/>
          </p:nvPr>
        </p:nvSpPr>
        <p:spPr>
          <a:prstGeom prst="rect">
            <a:avLst/>
          </a:prstGeom>
        </p:spPr>
        <p:txBody>
          <a:bodyPr/>
          <a:lstStyle/>
          <a:p>
            <a:pPr>
              <a:defRPr b="1"/>
            </a:pPr>
            <a:r>
              <a:rPr dirty="0"/>
              <a:t>33 distinct study cases, CONTINUED</a:t>
            </a:r>
          </a:p>
          <a:p>
            <a:r>
              <a:rPr dirty="0"/>
              <a:t>(SEE PAGE 4)</a:t>
            </a:r>
          </a:p>
        </p:txBody>
      </p:sp>
    </p:spTree>
    <p:extLst>
      <p:ext uri="{BB962C8B-B14F-4D97-AF65-F5344CB8AC3E}">
        <p14:creationId xmlns:p14="http://schemas.microsoft.com/office/powerpoint/2010/main" val="4137366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330EB-7FF3-F06D-3059-52612D10C2DD}"/>
            </a:ext>
          </a:extLst>
        </p:cNvPr>
        <p:cNvGrpSpPr/>
        <p:nvPr/>
      </p:nvGrpSpPr>
      <p:grpSpPr>
        <a:xfrm>
          <a:off x="0" y="0"/>
          <a:ext cx="0" cy="0"/>
          <a:chOff x="0" y="0"/>
          <a:chExt cx="0" cy="0"/>
        </a:xfrm>
      </p:grpSpPr>
      <p:sp>
        <p:nvSpPr>
          <p:cNvPr id="186" name="Shape 186">
            <a:extLst>
              <a:ext uri="{FF2B5EF4-FFF2-40B4-BE49-F238E27FC236}">
                <a16:creationId xmlns:a16="http://schemas.microsoft.com/office/drawing/2014/main" id="{113019CD-356F-6F78-BEE1-B46B36F71363}"/>
              </a:ext>
            </a:extLst>
          </p:cNvPr>
          <p:cNvSpPr>
            <a:spLocks noGrp="1" noRot="1" noChangeAspect="1"/>
          </p:cNvSpPr>
          <p:nvPr>
            <p:ph type="sldImg"/>
          </p:nvPr>
        </p:nvSpPr>
        <p:spPr>
          <a:xfrm>
            <a:off x="381000" y="685800"/>
            <a:ext cx="6096000" cy="3429000"/>
          </a:xfrm>
          <a:prstGeom prst="rect">
            <a:avLst/>
          </a:prstGeom>
        </p:spPr>
        <p:txBody>
          <a:bodyPr/>
          <a:lstStyle/>
          <a:p>
            <a:endParaRPr/>
          </a:p>
        </p:txBody>
      </p:sp>
      <p:sp>
        <p:nvSpPr>
          <p:cNvPr id="187" name="Shape 187">
            <a:extLst>
              <a:ext uri="{FF2B5EF4-FFF2-40B4-BE49-F238E27FC236}">
                <a16:creationId xmlns:a16="http://schemas.microsoft.com/office/drawing/2014/main" id="{A102B85A-C9C5-F416-3C1E-3E4552410EFD}"/>
              </a:ext>
            </a:extLst>
          </p:cNvPr>
          <p:cNvSpPr>
            <a:spLocks noGrp="1"/>
          </p:cNvSpPr>
          <p:nvPr>
            <p:ph type="body" sz="quarter" idx="1"/>
          </p:nvPr>
        </p:nvSpPr>
        <p:spPr>
          <a:prstGeom prst="rect">
            <a:avLst/>
          </a:prstGeom>
        </p:spPr>
        <p:txBody>
          <a:bodyPr/>
          <a:lstStyle/>
          <a:p>
            <a:pPr>
              <a:defRPr b="1"/>
            </a:pPr>
            <a:r>
              <a:rPr dirty="0"/>
              <a:t>33 distinct study cases, CONTINUED</a:t>
            </a:r>
          </a:p>
          <a:p>
            <a:r>
              <a:rPr dirty="0"/>
              <a:t>(SEE PAGE 4)</a:t>
            </a:r>
          </a:p>
        </p:txBody>
      </p:sp>
    </p:spTree>
    <p:extLst>
      <p:ext uri="{BB962C8B-B14F-4D97-AF65-F5344CB8AC3E}">
        <p14:creationId xmlns:p14="http://schemas.microsoft.com/office/powerpoint/2010/main" val="42458646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Shape 198"/>
          <p:cNvSpPr>
            <a:spLocks noGrp="1" noRot="1" noChangeAspect="1"/>
          </p:cNvSpPr>
          <p:nvPr>
            <p:ph type="sldImg"/>
          </p:nvPr>
        </p:nvSpPr>
        <p:spPr>
          <a:xfrm>
            <a:off x="381000" y="685800"/>
            <a:ext cx="6096000" cy="3429000"/>
          </a:xfrm>
          <a:prstGeom prst="rect">
            <a:avLst/>
          </a:prstGeom>
        </p:spPr>
        <p:txBody>
          <a:bodyPr/>
          <a:lstStyle/>
          <a:p>
            <a:endParaRPr/>
          </a:p>
        </p:txBody>
      </p:sp>
      <p:sp>
        <p:nvSpPr>
          <p:cNvPr id="199" name="Shape 199"/>
          <p:cNvSpPr>
            <a:spLocks noGrp="1"/>
          </p:cNvSpPr>
          <p:nvPr>
            <p:ph type="body" sz="quarter" idx="1"/>
          </p:nvPr>
        </p:nvSpPr>
        <p:spPr>
          <a:prstGeom prst="rect">
            <a:avLst/>
          </a:prstGeom>
        </p:spPr>
        <p:txBody>
          <a:bodyPr/>
          <a:lstStyle/>
          <a:p>
            <a:pPr>
              <a:defRPr b="1"/>
            </a:pPr>
            <a:r>
              <a:rPr dirty="0"/>
              <a:t>What is a Situation Room?</a:t>
            </a:r>
          </a:p>
          <a:p>
            <a:r>
              <a:rPr dirty="0"/>
              <a:t>In summary, when used as a design methodology, a situation room includes the following features:</a:t>
            </a:r>
          </a:p>
          <a:p>
            <a:endParaRPr dirty="0"/>
          </a:p>
          <a:p>
            <a:pPr indent="152400">
              <a:buClr>
                <a:srgbClr val="000000"/>
              </a:buClr>
              <a:buFont typeface="Times New Roman"/>
            </a:pPr>
            <a:r>
              <a:rPr dirty="0"/>
              <a:t>Heterotopic space-time conditions (set space + inventory + duration)</a:t>
            </a:r>
          </a:p>
          <a:p>
            <a:pPr marL="914400" lvl="1" indent="-304800">
              <a:buClr>
                <a:srgbClr val="000000"/>
              </a:buClr>
              <a:buSzPts val="1200"/>
              <a:buFont typeface="Times New Roman"/>
              <a:buChar char="●"/>
            </a:pPr>
            <a:r>
              <a:rPr dirty="0"/>
              <a:t>Special/out of the ordinary space (use a space not usually used for design education, transform a conventional space, etc.)</a:t>
            </a:r>
          </a:p>
          <a:p>
            <a:pPr marL="914400" lvl="1" indent="-304800">
              <a:buClr>
                <a:srgbClr val="000000"/>
              </a:buClr>
              <a:buSzPts val="1200"/>
              <a:buFont typeface="Times New Roman"/>
              <a:buChar char="●"/>
            </a:pPr>
            <a:r>
              <a:rPr dirty="0"/>
              <a:t>Special/out of the ordinary time conditions (change the durations conventionally used for design education, introduce breaks (regulated or </a:t>
            </a:r>
            <a:r>
              <a:rPr dirty="0" err="1"/>
              <a:t>randomised</a:t>
            </a:r>
            <a:r>
              <a:rPr dirty="0"/>
              <a:t>), etc.)</a:t>
            </a:r>
          </a:p>
          <a:p>
            <a:pPr marL="914400" lvl="1" indent="-304800">
              <a:buClr>
                <a:srgbClr val="000000"/>
              </a:buClr>
              <a:buSzPts val="1200"/>
              <a:buFont typeface="Times New Roman"/>
              <a:buChar char="●"/>
            </a:pPr>
            <a:r>
              <a:rPr dirty="0"/>
              <a:t>Special/out of the ordinary tools and/or materials (obstruct conventional modes of thinking and producing by introducing alternative tools/materials)</a:t>
            </a:r>
          </a:p>
          <a:p>
            <a:pPr marL="228600" lvl="1" indent="457200"/>
            <a:endParaRPr dirty="0"/>
          </a:p>
          <a:p>
            <a:pPr indent="152400">
              <a:buClr>
                <a:srgbClr val="000000"/>
              </a:buClr>
              <a:buFont typeface="Times New Roman"/>
            </a:pPr>
            <a:r>
              <a:rPr dirty="0"/>
              <a:t>Specific rules (protocol for action)</a:t>
            </a:r>
          </a:p>
          <a:p>
            <a:pPr marL="914400" lvl="1" indent="-304800">
              <a:buClr>
                <a:srgbClr val="000000"/>
              </a:buClr>
              <a:buSzPts val="1200"/>
              <a:buFont typeface="Times New Roman"/>
              <a:buChar char="●"/>
            </a:pPr>
            <a:r>
              <a:rPr dirty="0"/>
              <a:t>Set up very clear rules from the outset. These need to be explicit and known by everyone participating as ‘players’ (be aware that ‘game masters’ are not properly speaking players).</a:t>
            </a:r>
          </a:p>
          <a:p>
            <a:pPr marL="914400" lvl="1" indent="-304800">
              <a:buClr>
                <a:srgbClr val="000000"/>
              </a:buClr>
              <a:buSzPts val="1200"/>
              <a:buFont typeface="Times New Roman"/>
              <a:buChar char="●"/>
            </a:pPr>
            <a:r>
              <a:rPr dirty="0"/>
              <a:t>Define a protocol for action that integrates time into the ruleset</a:t>
            </a:r>
          </a:p>
          <a:p>
            <a:pPr marL="228600" lvl="1" indent="457200"/>
            <a:endParaRPr dirty="0"/>
          </a:p>
          <a:p>
            <a:pPr indent="152400">
              <a:buClr>
                <a:srgbClr val="000000"/>
              </a:buClr>
              <a:buFont typeface="Times New Roman"/>
            </a:pPr>
            <a:r>
              <a:rPr dirty="0"/>
              <a:t>Multiagent collaboration</a:t>
            </a:r>
          </a:p>
          <a:p>
            <a:pPr marL="914400" lvl="1" indent="-304800">
              <a:buClr>
                <a:srgbClr val="000000"/>
              </a:buClr>
              <a:buSzPts val="1200"/>
              <a:buFont typeface="Times New Roman"/>
              <a:buChar char="●"/>
            </a:pPr>
            <a:r>
              <a:rPr dirty="0"/>
              <a:t>Set up a multiagent group, either by inviting players/participants with different expertise/agency, or by establishing fictional roles (in that case, some time will need to be devoted to researching the given role and ‘get into character’)</a:t>
            </a:r>
          </a:p>
          <a:p>
            <a:pPr marL="914400" lvl="1" indent="-304800">
              <a:buClr>
                <a:srgbClr val="000000"/>
              </a:buClr>
              <a:buSzPts val="1200"/>
              <a:buFont typeface="Times New Roman"/>
              <a:buChar char="●"/>
            </a:pPr>
            <a:r>
              <a:rPr dirty="0"/>
              <a:t>Prompt collaboration between agents through game-based techniques (such as the order of play) and opportunities afforded by the heterotopic spatiotemporal conditions (such as using breaks)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Shape 205"/>
          <p:cNvSpPr>
            <a:spLocks noGrp="1" noRot="1" noChangeAspect="1"/>
          </p:cNvSpPr>
          <p:nvPr>
            <p:ph type="sldImg"/>
          </p:nvPr>
        </p:nvSpPr>
        <p:spPr>
          <a:xfrm>
            <a:off x="381000" y="685800"/>
            <a:ext cx="6096000" cy="3429000"/>
          </a:xfrm>
          <a:prstGeom prst="rect">
            <a:avLst/>
          </a:prstGeom>
        </p:spPr>
        <p:txBody>
          <a:bodyPr/>
          <a:lstStyle/>
          <a:p>
            <a:endParaRPr/>
          </a:p>
        </p:txBody>
      </p:sp>
      <p:sp>
        <p:nvSpPr>
          <p:cNvPr id="206" name="Shape 206"/>
          <p:cNvSpPr>
            <a:spLocks noGrp="1"/>
          </p:cNvSpPr>
          <p:nvPr>
            <p:ph type="body" sz="quarter" idx="1"/>
          </p:nvPr>
        </p:nvSpPr>
        <p:spPr>
          <a:prstGeom prst="rect">
            <a:avLst/>
          </a:prstGeom>
        </p:spPr>
        <p:txBody>
          <a:bodyPr/>
          <a:lstStyle/>
          <a:p>
            <a:pPr>
              <a:lnSpc>
                <a:spcPct val="115000"/>
              </a:lnSpc>
              <a:defRPr b="1"/>
            </a:pPr>
            <a:r>
              <a:rPr dirty="0"/>
              <a:t>What can a Situation do?</a:t>
            </a:r>
          </a:p>
          <a:p>
            <a:pPr>
              <a:lnSpc>
                <a:spcPct val="115000"/>
              </a:lnSpc>
            </a:pPr>
            <a:r>
              <a:rPr dirty="0"/>
              <a:t>Used as a design methodology, a situation room can foster:</a:t>
            </a:r>
          </a:p>
          <a:p>
            <a:pPr>
              <a:lnSpc>
                <a:spcPct val="115000"/>
              </a:lnSpc>
            </a:pPr>
            <a:endParaRPr dirty="0"/>
          </a:p>
          <a:p>
            <a:pPr indent="152400">
              <a:lnSpc>
                <a:spcPct val="115000"/>
              </a:lnSpc>
              <a:buClr>
                <a:srgbClr val="000000"/>
              </a:buClr>
              <a:buFont typeface="Times New Roman"/>
            </a:pPr>
            <a:r>
              <a:rPr dirty="0"/>
              <a:t>Game-based formats and playful practices, allowing one to:</a:t>
            </a:r>
          </a:p>
          <a:p>
            <a:pPr marL="914400" lvl="1" indent="-304800">
              <a:lnSpc>
                <a:spcPct val="115000"/>
              </a:lnSpc>
              <a:buClr>
                <a:srgbClr val="000000"/>
              </a:buClr>
              <a:buSzPts val="1200"/>
              <a:buFont typeface="Times New Roman"/>
              <a:buChar char="●"/>
            </a:pPr>
            <a:r>
              <a:rPr dirty="0"/>
              <a:t>Define self-imposed constraints to trigger collective action, focus the research and make design outcomes more incisive</a:t>
            </a:r>
          </a:p>
          <a:p>
            <a:pPr marL="914400" lvl="1" indent="-304800">
              <a:lnSpc>
                <a:spcPct val="115000"/>
              </a:lnSpc>
              <a:buClr>
                <a:srgbClr val="000000"/>
              </a:buClr>
              <a:buSzPts val="1200"/>
              <a:buFont typeface="Times New Roman"/>
              <a:buChar char="●"/>
            </a:pPr>
            <a:r>
              <a:rPr dirty="0"/>
              <a:t>Creatively incorporate chance in the design process</a:t>
            </a:r>
          </a:p>
          <a:p>
            <a:pPr marL="914400" lvl="1" indent="-304800">
              <a:lnSpc>
                <a:spcPct val="115000"/>
              </a:lnSpc>
              <a:buClr>
                <a:srgbClr val="000000"/>
              </a:buClr>
              <a:buSzPts val="1200"/>
              <a:buFont typeface="Times New Roman"/>
              <a:buChar char="●"/>
            </a:pPr>
            <a:r>
              <a:rPr dirty="0" err="1"/>
              <a:t>Problematise</a:t>
            </a:r>
            <a:r>
              <a:rPr dirty="0"/>
              <a:t> traditional modes of authorship and explore new types of </a:t>
            </a:r>
            <a:r>
              <a:rPr dirty="0" err="1"/>
              <a:t>authoriality</a:t>
            </a:r>
            <a:r>
              <a:rPr dirty="0"/>
              <a:t> (collective, choral, </a:t>
            </a:r>
            <a:r>
              <a:rPr dirty="0" err="1"/>
              <a:t>dissensual</a:t>
            </a:r>
            <a:r>
              <a:rPr dirty="0"/>
              <a:t>, provocative, explorative </a:t>
            </a:r>
            <a:r>
              <a:rPr dirty="0" err="1"/>
              <a:t>etc</a:t>
            </a:r>
            <a:r>
              <a:rPr dirty="0"/>
              <a:t>)</a:t>
            </a:r>
          </a:p>
          <a:p>
            <a:pPr>
              <a:lnSpc>
                <a:spcPct val="115000"/>
              </a:lnSpc>
            </a:pPr>
            <a:endParaRPr dirty="0"/>
          </a:p>
          <a:p>
            <a:pPr indent="152400">
              <a:lnSpc>
                <a:spcPct val="115000"/>
              </a:lnSpc>
              <a:buClr>
                <a:srgbClr val="000000"/>
              </a:buClr>
              <a:buFont typeface="Times New Roman"/>
            </a:pPr>
            <a:r>
              <a:rPr dirty="0"/>
              <a:t>Explore visceral decision-making, expanding on conventional linear thinking, and the discursive, language-based reasoning that still dominates most design methodologies. This approach allows one to address, and potentially harness:</a:t>
            </a:r>
          </a:p>
          <a:p>
            <a:pPr marL="914400" lvl="1" indent="-304800">
              <a:lnSpc>
                <a:spcPct val="115000"/>
              </a:lnSpc>
              <a:buClr>
                <a:srgbClr val="000000"/>
              </a:buClr>
              <a:buSzPts val="1200"/>
              <a:buFont typeface="Times New Roman"/>
              <a:buChar char="●"/>
            </a:pPr>
            <a:r>
              <a:rPr dirty="0"/>
              <a:t>Intuition</a:t>
            </a:r>
          </a:p>
          <a:p>
            <a:pPr marL="914400" lvl="1" indent="-304800">
              <a:lnSpc>
                <a:spcPct val="115000"/>
              </a:lnSpc>
              <a:buClr>
                <a:srgbClr val="000000"/>
              </a:buClr>
              <a:buSzPts val="1200"/>
              <a:buFont typeface="Times New Roman"/>
              <a:buChar char="●"/>
            </a:pPr>
            <a:r>
              <a:rPr dirty="0"/>
              <a:t>Choral/collective intelligence</a:t>
            </a:r>
          </a:p>
          <a:p>
            <a:pPr marL="914400" lvl="1" indent="-304800">
              <a:lnSpc>
                <a:spcPct val="115000"/>
              </a:lnSpc>
              <a:buClr>
                <a:srgbClr val="000000"/>
              </a:buClr>
              <a:buSzPts val="1200"/>
              <a:buFont typeface="Times New Roman"/>
              <a:buChar char="●"/>
            </a:pPr>
            <a:r>
              <a:rPr dirty="0"/>
              <a:t>Lateral thinking</a:t>
            </a:r>
          </a:p>
          <a:p>
            <a:pPr>
              <a:lnSpc>
                <a:spcPct val="115000"/>
              </a:lnSpc>
            </a:pPr>
            <a:endParaRPr dirty="0"/>
          </a:p>
          <a:p>
            <a:pPr indent="152400">
              <a:lnSpc>
                <a:spcPct val="115000"/>
              </a:lnSpc>
              <a:buClr>
                <a:srgbClr val="000000"/>
              </a:buClr>
              <a:buFont typeface="Times New Roman"/>
            </a:pPr>
            <a:r>
              <a:rPr dirty="0"/>
              <a:t>Address future-thinking design based on identifying emergent practices/discourses/realities and using the situation room methodology to accelerate them and test their potential effect in society.</a:t>
            </a:r>
          </a:p>
          <a:p>
            <a:pPr indent="152400">
              <a:lnSpc>
                <a:spcPct val="115000"/>
              </a:lnSpc>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 name="Shape 214"/>
          <p:cNvSpPr>
            <a:spLocks noGrp="1" noRot="1" noChangeAspect="1"/>
          </p:cNvSpPr>
          <p:nvPr>
            <p:ph type="sldImg"/>
          </p:nvPr>
        </p:nvSpPr>
        <p:spPr>
          <a:xfrm>
            <a:off x="381000" y="685800"/>
            <a:ext cx="6096000" cy="3429000"/>
          </a:xfrm>
          <a:prstGeom prst="rect">
            <a:avLst/>
          </a:prstGeom>
        </p:spPr>
        <p:txBody>
          <a:bodyPr/>
          <a:lstStyle/>
          <a:p>
            <a:endParaRPr/>
          </a:p>
        </p:txBody>
      </p:sp>
      <p:sp>
        <p:nvSpPr>
          <p:cNvPr id="215" name="Shape 215"/>
          <p:cNvSpPr>
            <a:spLocks noGrp="1"/>
          </p:cNvSpPr>
          <p:nvPr>
            <p:ph type="body" sz="quarter" idx="1"/>
          </p:nvPr>
        </p:nvSpPr>
        <p:spPr>
          <a:prstGeom prst="rect">
            <a:avLst/>
          </a:prstGeom>
        </p:spPr>
        <p:txBody>
          <a:bodyPr/>
          <a:lstStyle/>
          <a:p>
            <a:pPr>
              <a:lnSpc>
                <a:spcPct val="115000"/>
              </a:lnSpc>
              <a:defRPr b="1"/>
            </a:pPr>
            <a:r>
              <a:rPr dirty="0"/>
              <a:t>GAME-BASED, PLAYFUL DESIGN PRACTICES </a:t>
            </a:r>
            <a:r>
              <a:rPr b="0" dirty="0"/>
              <a:t>(ex</a:t>
            </a:r>
            <a:r>
              <a:rPr lang="ca-ES" b="0" dirty="0"/>
              <a:t>e</a:t>
            </a:r>
            <a:r>
              <a:rPr b="0" dirty="0" err="1"/>
              <a:t>mple</a:t>
            </a:r>
            <a:r>
              <a:rPr lang="ca-ES" b="0" dirty="0"/>
              <a:t> 1</a:t>
            </a:r>
            <a:r>
              <a:rPr b="0" dirty="0"/>
              <a:t>)</a:t>
            </a:r>
            <a:endParaRPr lang="ca-ES" b="0" dirty="0"/>
          </a:p>
          <a:p>
            <a:pPr>
              <a:lnSpc>
                <a:spcPct val="115000"/>
              </a:lnSpc>
              <a:defRPr b="1"/>
            </a:pPr>
            <a:endParaRPr b="0" dirty="0"/>
          </a:p>
          <a:p>
            <a:pPr>
              <a:lnSpc>
                <a:spcPct val="115000"/>
              </a:lnSpc>
              <a:defRPr b="1" i="1"/>
            </a:pPr>
            <a:r>
              <a:rPr dirty="0" err="1"/>
              <a:t>Archispiel</a:t>
            </a:r>
            <a:r>
              <a:rPr dirty="0"/>
              <a:t>: </a:t>
            </a:r>
            <a:r>
              <a:rPr i="0" dirty="0"/>
              <a:t>Urban Futures through Collective Speculation (Juan Elvira, Roger Paez, COAIB, Mallorca 2015)</a:t>
            </a:r>
          </a:p>
          <a:p>
            <a:pPr>
              <a:lnSpc>
                <a:spcPct val="115000"/>
              </a:lnSpc>
            </a:pPr>
            <a:endParaRPr i="0" dirty="0"/>
          </a:p>
          <a:p>
            <a:pPr>
              <a:lnSpc>
                <a:spcPct val="115000"/>
              </a:lnSpc>
            </a:pPr>
            <a:r>
              <a:rPr dirty="0"/>
              <a:t>REFERENCES:</a:t>
            </a:r>
          </a:p>
          <a:p>
            <a:pPr>
              <a:lnSpc>
                <a:spcPct val="115000"/>
              </a:lnSpc>
            </a:pPr>
            <a:r>
              <a:rPr dirty="0"/>
              <a:t>Elvira, Juan and Roger Paez. “Design Through Play: The </a:t>
            </a:r>
            <a:r>
              <a:rPr dirty="0" err="1"/>
              <a:t>Archispiel</a:t>
            </a:r>
            <a:r>
              <a:rPr dirty="0"/>
              <a:t> Experience”. </a:t>
            </a:r>
            <a:r>
              <a:rPr i="1" dirty="0"/>
              <a:t>VII Jornadas </a:t>
            </a:r>
            <a:r>
              <a:rPr i="1" dirty="0" err="1"/>
              <a:t>sobre</a:t>
            </a:r>
            <a:r>
              <a:rPr i="1" dirty="0"/>
              <a:t> </a:t>
            </a:r>
            <a:r>
              <a:rPr i="1" dirty="0" err="1"/>
              <a:t>Innovación</a:t>
            </a:r>
            <a:r>
              <a:rPr i="1" dirty="0"/>
              <a:t> </a:t>
            </a:r>
            <a:r>
              <a:rPr i="1" dirty="0" err="1"/>
              <a:t>Docente</a:t>
            </a:r>
            <a:r>
              <a:rPr i="1" dirty="0"/>
              <a:t> </a:t>
            </a:r>
            <a:r>
              <a:rPr i="1" dirty="0" err="1"/>
              <a:t>en</a:t>
            </a:r>
            <a:r>
              <a:rPr i="1" dirty="0"/>
              <a:t> </a:t>
            </a:r>
            <a:r>
              <a:rPr i="1" dirty="0" err="1"/>
              <a:t>Arquitectura</a:t>
            </a:r>
            <a:r>
              <a:rPr i="1" dirty="0"/>
              <a:t> / VII Workshop on Educational Innovation in Architecture</a:t>
            </a:r>
            <a:r>
              <a:rPr dirty="0"/>
              <a:t> (JIDA’19). URL </a:t>
            </a:r>
            <a:r>
              <a:rPr u="sng" dirty="0">
                <a:solidFill>
                  <a:srgbClr val="0097A7"/>
                </a:solidFill>
                <a:uFill>
                  <a:solidFill>
                    <a:srgbClr val="0097A7"/>
                  </a:solidFill>
                </a:uFill>
                <a:hlinkClick r:id="rId3"/>
              </a:rPr>
              <a:t>http://hdl.handle.net/2117/171539</a:t>
            </a:r>
            <a:r>
              <a:rPr dirty="0"/>
              <a:t>  DOI: </a:t>
            </a:r>
            <a:r>
              <a:rPr u="sng" dirty="0"/>
              <a:t>https://doi.org/</a:t>
            </a:r>
            <a:r>
              <a:rPr u="sng" dirty="0">
                <a:solidFill>
                  <a:srgbClr val="0097A7"/>
                </a:solidFill>
                <a:uFill>
                  <a:solidFill>
                    <a:srgbClr val="0097A7"/>
                  </a:solidFill>
                </a:uFill>
                <a:hlinkClick r:id="rId4"/>
              </a:rPr>
              <a:t>10.5821/jida.2019.8349</a:t>
            </a:r>
            <a:r>
              <a:rPr u="sng" dirty="0"/>
              <a:t> </a:t>
            </a:r>
          </a:p>
          <a:p>
            <a:pPr>
              <a:lnSpc>
                <a:spcPct val="115000"/>
              </a:lnSpc>
            </a:pPr>
            <a:endParaRPr u="sng" dirty="0"/>
          </a:p>
          <a:p>
            <a:pPr>
              <a:lnSpc>
                <a:spcPct val="115000"/>
              </a:lnSpc>
            </a:pPr>
            <a:r>
              <a:rPr dirty="0"/>
              <a:t>Paez, Roger. “Design as Playground: Exploring Spatial Design Through Playful Practices”, </a:t>
            </a:r>
            <a:r>
              <a:rPr i="1" dirty="0"/>
              <a:t>Space and Culture</a:t>
            </a:r>
            <a:r>
              <a:rPr dirty="0"/>
              <a:t>, 27(2) (2024): pp. 187-208. </a:t>
            </a:r>
          </a:p>
          <a:p>
            <a:pPr>
              <a:lnSpc>
                <a:spcPct val="115000"/>
              </a:lnSpc>
            </a:pPr>
            <a:r>
              <a:rPr dirty="0"/>
              <a:t>URL </a:t>
            </a:r>
            <a:r>
              <a:rPr u="sng" dirty="0">
                <a:solidFill>
                  <a:srgbClr val="0097A7"/>
                </a:solidFill>
                <a:uFill>
                  <a:solidFill>
                    <a:srgbClr val="0097A7"/>
                  </a:solidFill>
                </a:uFill>
                <a:hlinkClick r:id="rId5"/>
              </a:rPr>
              <a:t>http://hdl.handle.net/10854/180784</a:t>
            </a:r>
            <a:r>
              <a:rPr dirty="0"/>
              <a:t>  DOI: </a:t>
            </a:r>
            <a:r>
              <a:rPr u="sng" dirty="0">
                <a:solidFill>
                  <a:srgbClr val="0097A7"/>
                </a:solidFill>
                <a:uFill>
                  <a:solidFill>
                    <a:srgbClr val="0097A7"/>
                  </a:solidFill>
                </a:uFill>
                <a:hlinkClick r:id="rId6"/>
              </a:rPr>
              <a:t>https://doi.org/10.1177/12063312231213249</a:t>
            </a:r>
            <a:r>
              <a:rPr dirty="0"/>
              <a:t> </a:t>
            </a:r>
          </a:p>
          <a:p>
            <a:pPr>
              <a:lnSpc>
                <a:spcPct val="115000"/>
              </a:lnSpc>
            </a:pPr>
            <a:endParaRPr dirty="0"/>
          </a:p>
          <a:p>
            <a:pPr>
              <a:lnSpc>
                <a:spcPct val="115000"/>
              </a:lnSpc>
            </a:pPr>
            <a:r>
              <a:rPr dirty="0" err="1"/>
              <a:t>Archispiel</a:t>
            </a:r>
            <a:r>
              <a:rPr dirty="0"/>
              <a:t> is an urban design workshop in a game-based format. Drawing on traditional war games and diplomacy games designed from the 1950s onwards, it combines strategic negotiation with the use of chance to produce unexpected effects. Consequently, rather than solutions answering to a predefined brief, the results are quite literally the outcome of an exploratory and open-ended design logic. The experience shows how design through play offers a rich array of explorative possibilities not afforded by conventional design practices.</a:t>
            </a:r>
          </a:p>
          <a:p>
            <a:pPr>
              <a:lnSpc>
                <a:spcPct val="115000"/>
              </a:lnSpc>
            </a:pPr>
            <a:endParaRPr dirty="0"/>
          </a:p>
          <a:p>
            <a:pPr marL="457200" indent="-304800">
              <a:lnSpc>
                <a:spcPct val="115000"/>
              </a:lnSpc>
              <a:buClr>
                <a:srgbClr val="000000"/>
              </a:buClr>
              <a:buSzPts val="1200"/>
              <a:buFont typeface="Times New Roman"/>
              <a:buChar char="●"/>
            </a:pPr>
            <a:r>
              <a:rPr dirty="0"/>
              <a:t>Left: workshop flow </a:t>
            </a:r>
            <a:r>
              <a:rPr dirty="0" err="1"/>
              <a:t>diagramme</a:t>
            </a:r>
            <a:r>
              <a:rPr dirty="0"/>
              <a:t> defining a game-like structure.</a:t>
            </a:r>
          </a:p>
          <a:p>
            <a:pPr marL="457200" indent="-304800">
              <a:lnSpc>
                <a:spcPct val="115000"/>
              </a:lnSpc>
              <a:buClr>
                <a:srgbClr val="000000"/>
              </a:buClr>
              <a:buSzPts val="1200"/>
              <a:buFont typeface="Times New Roman"/>
              <a:buChar char="●"/>
            </a:pPr>
            <a:r>
              <a:rPr dirty="0"/>
              <a:t>Top: documentation slip of the game’s evolution</a:t>
            </a:r>
          </a:p>
          <a:p>
            <a:pPr marL="457200" indent="-304800">
              <a:lnSpc>
                <a:spcPct val="115000"/>
              </a:lnSpc>
              <a:buClr>
                <a:srgbClr val="000000"/>
              </a:buClr>
              <a:buSzPts val="1200"/>
              <a:buFont typeface="Times New Roman"/>
              <a:buChar char="●"/>
            </a:pPr>
            <a:r>
              <a:rPr dirty="0"/>
              <a:t>Bottom: Images of the workshop</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GB" sz="1100" b="1" dirty="0" err="1">
                <a:solidFill>
                  <a:schemeClr val="dk1"/>
                </a:solidFill>
                <a:latin typeface="Times New Roman"/>
                <a:ea typeface="Times New Roman"/>
                <a:cs typeface="Times New Roman"/>
                <a:sym typeface="Times New Roman"/>
              </a:rPr>
              <a:t>Archispiel</a:t>
            </a:r>
            <a:r>
              <a:rPr lang="en-GB" sz="1100" b="1" dirty="0">
                <a:solidFill>
                  <a:schemeClr val="dk1"/>
                </a:solidFill>
                <a:latin typeface="Times New Roman"/>
                <a:ea typeface="Times New Roman"/>
                <a:cs typeface="Times New Roman"/>
                <a:sym typeface="Times New Roman"/>
              </a:rPr>
              <a:t> (Juan Elvira, Roger Paez, COAIB, Mallorca 2015)</a:t>
            </a:r>
            <a:endParaRPr dirty="0"/>
          </a:p>
          <a:p>
            <a:pPr marL="0" lvl="0" indent="0" algn="l" rtl="0">
              <a:lnSpc>
                <a:spcPct val="115000"/>
              </a:lnSpc>
              <a:spcBef>
                <a:spcPts val="0"/>
              </a:spcBef>
              <a:spcAft>
                <a:spcPts val="0"/>
              </a:spcAft>
              <a:buSzPts val="1100"/>
              <a:buNone/>
            </a:pPr>
            <a:endParaRPr sz="1100" dirty="0">
              <a:solidFill>
                <a:schemeClr val="dk1"/>
              </a:solidFill>
              <a:latin typeface="Times New Roman"/>
              <a:ea typeface="Times New Roman"/>
              <a:cs typeface="Times New Roman"/>
              <a:sym typeface="Times New Roman"/>
            </a:endParaRPr>
          </a:p>
          <a:p>
            <a:pPr marL="457200" lvl="0" indent="-304800" algn="l" rtl="0">
              <a:lnSpc>
                <a:spcPct val="115000"/>
              </a:lnSpc>
              <a:spcBef>
                <a:spcPts val="1200"/>
              </a:spcBef>
              <a:spcAft>
                <a:spcPts val="0"/>
              </a:spcAft>
              <a:buClr>
                <a:schemeClr val="dk1"/>
              </a:buClr>
              <a:buSzPts val="1200"/>
              <a:buFont typeface="Times New Roman"/>
              <a:buChar char="●"/>
            </a:pPr>
            <a:r>
              <a:rPr lang="en-GB" sz="1100" b="0" i="0" u="none" strike="noStrike" cap="none" dirty="0">
                <a:solidFill>
                  <a:schemeClr val="dk1"/>
                </a:solidFill>
                <a:latin typeface="Times New Roman"/>
                <a:ea typeface="Times New Roman"/>
                <a:cs typeface="Times New Roman"/>
                <a:sym typeface="Times New Roman"/>
              </a:rPr>
              <a:t>Workshop’s final results (exhibition): two large-scale tableaux de </a:t>
            </a:r>
            <a:r>
              <a:rPr lang="en-GB" sz="1100" b="0" i="0" u="none" strike="noStrike" cap="none" dirty="0" err="1">
                <a:solidFill>
                  <a:schemeClr val="dk1"/>
                </a:solidFill>
                <a:latin typeface="Times New Roman"/>
                <a:ea typeface="Times New Roman"/>
                <a:cs typeface="Times New Roman"/>
                <a:sym typeface="Times New Roman"/>
              </a:rPr>
              <a:t>bataille</a:t>
            </a:r>
            <a:r>
              <a:rPr lang="en-GB" sz="1100" b="0" i="0" u="none" strike="noStrike" cap="none" dirty="0">
                <a:solidFill>
                  <a:schemeClr val="dk1"/>
                </a:solidFill>
                <a:latin typeface="Times New Roman"/>
                <a:ea typeface="Times New Roman"/>
                <a:cs typeface="Times New Roman"/>
                <a:sym typeface="Times New Roman"/>
              </a:rPr>
              <a:t> registering two different rounds of the game played (each round took approx. 2 days); final situation of the dynamically evolving gameboard in the form of a schematic plan of the </a:t>
            </a:r>
            <a:r>
              <a:rPr lang="en-GB" sz="1100" b="0" i="0" u="none" strike="noStrike" cap="none" dirty="0" err="1">
                <a:solidFill>
                  <a:schemeClr val="dk1"/>
                </a:solidFill>
                <a:latin typeface="Times New Roman"/>
                <a:ea typeface="Times New Roman"/>
                <a:cs typeface="Times New Roman"/>
                <a:sym typeface="Times New Roman"/>
              </a:rPr>
              <a:t>Magaluf</a:t>
            </a:r>
            <a:r>
              <a:rPr lang="en-GB" sz="1100" b="0" i="0" u="none" strike="noStrike" cap="none" dirty="0">
                <a:solidFill>
                  <a:schemeClr val="dk1"/>
                </a:solidFill>
                <a:latin typeface="Times New Roman"/>
                <a:ea typeface="Times New Roman"/>
                <a:cs typeface="Times New Roman"/>
                <a:sym typeface="Times New Roman"/>
              </a:rPr>
              <a:t> region in Mallorca</a:t>
            </a:r>
            <a:endParaRPr sz="1100" b="0" i="0" u="sng" strike="noStrike" cap="none" dirty="0">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Shape 224"/>
          <p:cNvSpPr>
            <a:spLocks noGrp="1" noRot="1" noChangeAspect="1"/>
          </p:cNvSpPr>
          <p:nvPr>
            <p:ph type="sldImg"/>
          </p:nvPr>
        </p:nvSpPr>
        <p:spPr>
          <a:xfrm>
            <a:off x="381000" y="685800"/>
            <a:ext cx="6096000" cy="3429000"/>
          </a:xfrm>
          <a:prstGeom prst="rect">
            <a:avLst/>
          </a:prstGeom>
        </p:spPr>
        <p:txBody>
          <a:bodyPr/>
          <a:lstStyle/>
          <a:p>
            <a:endParaRPr/>
          </a:p>
        </p:txBody>
      </p:sp>
      <p:sp>
        <p:nvSpPr>
          <p:cNvPr id="225" name="Shape 225"/>
          <p:cNvSpPr>
            <a:spLocks noGrp="1"/>
          </p:cNvSpPr>
          <p:nvPr>
            <p:ph type="body" sz="quarter" idx="1"/>
          </p:nvPr>
        </p:nvSpPr>
        <p:spPr>
          <a:prstGeom prst="rect">
            <a:avLst/>
          </a:prstGeom>
        </p:spPr>
        <p:txBody>
          <a:bodyPr/>
          <a:lstStyle/>
          <a:p>
            <a:pPr marL="0" lvl="0" indent="0" algn="l" rtl="0">
              <a:lnSpc>
                <a:spcPct val="115000"/>
              </a:lnSpc>
              <a:spcBef>
                <a:spcPts val="0"/>
              </a:spcBef>
              <a:spcAft>
                <a:spcPts val="0"/>
              </a:spcAft>
              <a:buSzPts val="1100"/>
              <a:buNone/>
            </a:pPr>
            <a:r>
              <a:rPr lang="en-GB" sz="1200" b="1" dirty="0" err="1">
                <a:solidFill>
                  <a:schemeClr val="dk1"/>
                </a:solidFill>
                <a:latin typeface="Times New Roman"/>
                <a:ea typeface="Times New Roman"/>
                <a:cs typeface="Times New Roman"/>
                <a:sym typeface="Times New Roman"/>
              </a:rPr>
              <a:t>Archispiel</a:t>
            </a:r>
            <a:r>
              <a:rPr lang="en-GB" sz="1200" b="1" dirty="0">
                <a:solidFill>
                  <a:schemeClr val="dk1"/>
                </a:solidFill>
                <a:latin typeface="Times New Roman"/>
                <a:ea typeface="Times New Roman"/>
                <a:cs typeface="Times New Roman"/>
                <a:sym typeface="Times New Roman"/>
              </a:rPr>
              <a:t> (Juan Elvira, Roger Paez, COAIB, Mallorca 2015)</a:t>
            </a:r>
            <a:endParaRPr lang="en-GB" dirty="0"/>
          </a:p>
          <a:p>
            <a:pPr marL="0" lvl="0" indent="0" algn="l" rtl="0">
              <a:lnSpc>
                <a:spcPct val="115000"/>
              </a:lnSpc>
              <a:spcBef>
                <a:spcPts val="0"/>
              </a:spcBef>
              <a:spcAft>
                <a:spcPts val="0"/>
              </a:spcAft>
              <a:buSzPts val="1100"/>
              <a:buNone/>
            </a:pPr>
            <a:endParaRPr lang="en-GB" sz="1200" dirty="0">
              <a:solidFill>
                <a:schemeClr val="dk1"/>
              </a:solidFill>
              <a:latin typeface="Times New Roman"/>
              <a:ea typeface="Times New Roman"/>
              <a:cs typeface="Times New Roman"/>
              <a:sym typeface="Times New Roman"/>
            </a:endParaRPr>
          </a:p>
          <a:p>
            <a:pPr marL="457200" lvl="0" indent="-304800" algn="l" rtl="0">
              <a:lnSpc>
                <a:spcPct val="115000"/>
              </a:lnSpc>
              <a:spcBef>
                <a:spcPts val="1200"/>
              </a:spcBef>
              <a:spcAft>
                <a:spcPts val="0"/>
              </a:spcAft>
              <a:buClr>
                <a:schemeClr val="dk1"/>
              </a:buClr>
              <a:buSzPts val="1200"/>
              <a:buFont typeface="Times New Roman"/>
              <a:buChar char="●"/>
            </a:pPr>
            <a:r>
              <a:rPr dirty="0"/>
              <a:t>Detail of one of the two large-scale tableaux de </a:t>
            </a:r>
            <a:r>
              <a:rPr dirty="0" err="1"/>
              <a:t>bataille</a:t>
            </a:r>
            <a:r>
              <a:rPr dirty="0"/>
              <a:t> r</a:t>
            </a:r>
            <a:r>
              <a:rPr lang="en-GB" dirty="0" err="1"/>
              <a:t>egistering</a:t>
            </a:r>
            <a:r>
              <a:rPr lang="en-GB" dirty="0"/>
              <a:t> two different rounds of the game played</a:t>
            </a:r>
          </a:p>
          <a:p>
            <a:pPr>
              <a:lnSpc>
                <a:spcPct val="115000"/>
              </a:lnSpc>
            </a:pPr>
            <a:endParaRPr lang="en-GB" dirty="0"/>
          </a:p>
          <a:p>
            <a:pPr>
              <a:lnSpc>
                <a:spcPct val="115000"/>
              </a:lnSpc>
            </a:pPr>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Shape 230"/>
          <p:cNvSpPr>
            <a:spLocks noGrp="1" noRot="1" noChangeAspect="1"/>
          </p:cNvSpPr>
          <p:nvPr>
            <p:ph type="sldImg"/>
          </p:nvPr>
        </p:nvSpPr>
        <p:spPr>
          <a:xfrm>
            <a:off x="381000" y="685800"/>
            <a:ext cx="6096000" cy="3429000"/>
          </a:xfrm>
          <a:prstGeom prst="rect">
            <a:avLst/>
          </a:prstGeom>
        </p:spPr>
        <p:txBody>
          <a:bodyPr/>
          <a:lstStyle/>
          <a:p>
            <a:endParaRPr/>
          </a:p>
        </p:txBody>
      </p:sp>
      <p:sp>
        <p:nvSpPr>
          <p:cNvPr id="231" name="Shape 231"/>
          <p:cNvSpPr>
            <a:spLocks noGrp="1"/>
          </p:cNvSpPr>
          <p:nvPr>
            <p:ph type="body" sz="quarter" idx="1"/>
          </p:nvPr>
        </p:nvSpPr>
        <p:spPr>
          <a:prstGeom prst="rect">
            <a:avLst/>
          </a:prstGeom>
        </p:spPr>
        <p:txBody>
          <a:bodyPr/>
          <a:lstStyle/>
          <a:p>
            <a:pPr>
              <a:lnSpc>
                <a:spcPct val="115000"/>
              </a:lnSpc>
              <a:defRPr b="1"/>
            </a:pPr>
            <a:r>
              <a:rPr dirty="0"/>
              <a:t>GAME-BASED, PLAYFUL DESIGN PRACTICES </a:t>
            </a:r>
            <a:r>
              <a:rPr b="0" dirty="0"/>
              <a:t>(ex</a:t>
            </a:r>
            <a:r>
              <a:rPr lang="ca-ES" b="0" dirty="0"/>
              <a:t>e</a:t>
            </a:r>
            <a:r>
              <a:rPr b="0" dirty="0" err="1"/>
              <a:t>mple</a:t>
            </a:r>
            <a:r>
              <a:rPr lang="ca-ES" b="0" dirty="0"/>
              <a:t> 2</a:t>
            </a:r>
            <a:r>
              <a:rPr b="0" dirty="0"/>
              <a:t>)</a:t>
            </a:r>
          </a:p>
          <a:p>
            <a:pPr>
              <a:lnSpc>
                <a:spcPct val="115000"/>
              </a:lnSpc>
            </a:pPr>
            <a:endParaRPr b="1" dirty="0"/>
          </a:p>
          <a:p>
            <a:pPr>
              <a:lnSpc>
                <a:spcPct val="115000"/>
              </a:lnSpc>
              <a:defRPr b="1" i="1"/>
            </a:pPr>
            <a:r>
              <a:rPr dirty="0"/>
              <a:t>El </a:t>
            </a:r>
            <a:r>
              <a:rPr dirty="0" err="1"/>
              <a:t>Núvol</a:t>
            </a:r>
            <a:r>
              <a:rPr dirty="0"/>
              <a:t> [The Cloud]: </a:t>
            </a:r>
            <a:r>
              <a:rPr i="0" dirty="0"/>
              <a:t>A Board Game to Rethink Barcelona’s Zona Franca (Roger Paez, Jordi Mansilla, ETSALS, Barcelona 2018-19)</a:t>
            </a:r>
          </a:p>
          <a:p>
            <a:pPr>
              <a:lnSpc>
                <a:spcPct val="115000"/>
              </a:lnSpc>
            </a:pPr>
            <a:endParaRPr i="0" dirty="0"/>
          </a:p>
          <a:p>
            <a:pPr>
              <a:lnSpc>
                <a:spcPct val="115000"/>
              </a:lnSpc>
            </a:pPr>
            <a:r>
              <a:rPr dirty="0"/>
              <a:t>REFERENCE:</a:t>
            </a:r>
          </a:p>
          <a:p>
            <a:pPr>
              <a:lnSpc>
                <a:spcPct val="115000"/>
              </a:lnSpc>
            </a:pPr>
            <a:r>
              <a:rPr dirty="0"/>
              <a:t>Paez, Roger. “Design as Playground: Exploring Spatial Design Through Playful Practices”, </a:t>
            </a:r>
            <a:r>
              <a:rPr i="1" dirty="0"/>
              <a:t>Space and Culture</a:t>
            </a:r>
            <a:r>
              <a:rPr dirty="0"/>
              <a:t>, 27(2) (2024): pp. 187-208. </a:t>
            </a:r>
          </a:p>
          <a:p>
            <a:pPr>
              <a:lnSpc>
                <a:spcPct val="115000"/>
              </a:lnSpc>
            </a:pPr>
            <a:r>
              <a:rPr dirty="0"/>
              <a:t>URL </a:t>
            </a:r>
            <a:r>
              <a:rPr u="sng" dirty="0">
                <a:solidFill>
                  <a:srgbClr val="0097A7"/>
                </a:solidFill>
                <a:uFill>
                  <a:solidFill>
                    <a:srgbClr val="0097A7"/>
                  </a:solidFill>
                </a:uFill>
                <a:hlinkClick r:id="rId3"/>
              </a:rPr>
              <a:t>http://hdl.handle.net/10854/180784</a:t>
            </a:r>
            <a:r>
              <a:rPr dirty="0"/>
              <a:t>  DOI: </a:t>
            </a:r>
            <a:r>
              <a:rPr u="sng" dirty="0">
                <a:solidFill>
                  <a:srgbClr val="0097A7"/>
                </a:solidFill>
                <a:uFill>
                  <a:solidFill>
                    <a:srgbClr val="0097A7"/>
                  </a:solidFill>
                </a:uFill>
                <a:hlinkClick r:id="rId4"/>
              </a:rPr>
              <a:t>https://doi.org/10.1177/12063312231213249</a:t>
            </a:r>
            <a:r>
              <a:rPr dirty="0"/>
              <a:t> </a:t>
            </a:r>
          </a:p>
          <a:p>
            <a:pPr>
              <a:lnSpc>
                <a:spcPct val="115000"/>
              </a:lnSpc>
            </a:pPr>
            <a:endParaRPr u="sng" dirty="0"/>
          </a:p>
          <a:p>
            <a:pPr>
              <a:lnSpc>
                <a:spcPct val="115000"/>
              </a:lnSpc>
            </a:pPr>
            <a:r>
              <a:rPr dirty="0"/>
              <a:t>El </a:t>
            </a:r>
            <a:r>
              <a:rPr dirty="0" err="1"/>
              <a:t>Núvol</a:t>
            </a:r>
            <a:r>
              <a:rPr dirty="0"/>
              <a:t> (the Cloud) uses a board game to address a complex urban question: how to progressively transform an industrial and logistics hub into a vibrant mixed-used neighborhood, promoting creative interactions between education, business, and production, using novel housing typologies as the core program. The first stage centers on designing and building the prototype of a brand-new board game, the second stage involves playing the game multiple times, and in the third stage, game processes and results are used to inform architectural, urban, and service design proposals on multiple scales.</a:t>
            </a:r>
          </a:p>
          <a:p>
            <a:pPr>
              <a:lnSpc>
                <a:spcPct val="115000"/>
              </a:lnSpc>
            </a:pPr>
            <a:endParaRPr dirty="0"/>
          </a:p>
          <a:p>
            <a:pPr marL="457200" indent="-304800">
              <a:lnSpc>
                <a:spcPct val="115000"/>
              </a:lnSpc>
              <a:buClr>
                <a:srgbClr val="000000"/>
              </a:buClr>
              <a:buSzPts val="1200"/>
              <a:buFont typeface="Times New Roman"/>
              <a:buChar char="●"/>
            </a:pPr>
            <a:r>
              <a:rPr dirty="0"/>
              <a:t>Left: physical game (box, gameboard, pieces/tokens, instructions.</a:t>
            </a:r>
          </a:p>
          <a:p>
            <a:pPr marL="457200" indent="-304800">
              <a:lnSpc>
                <a:spcPct val="115000"/>
              </a:lnSpc>
              <a:buClr>
                <a:srgbClr val="000000"/>
              </a:buClr>
              <a:buSzPts val="1200"/>
              <a:buFont typeface="Times New Roman"/>
              <a:buChar char="●"/>
            </a:pPr>
            <a:r>
              <a:rPr dirty="0"/>
              <a:t>Right: game being played by architectural design students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GB" sz="1100" b="1" i="1">
                <a:solidFill>
                  <a:schemeClr val="dk1"/>
                </a:solidFill>
                <a:latin typeface="Times New Roman"/>
                <a:ea typeface="Times New Roman"/>
                <a:cs typeface="Times New Roman"/>
                <a:sym typeface="Times New Roman"/>
              </a:rPr>
              <a:t>El Núvol </a:t>
            </a:r>
            <a:r>
              <a:rPr lang="en-GB" sz="1100" b="1">
                <a:solidFill>
                  <a:schemeClr val="dk1"/>
                </a:solidFill>
                <a:latin typeface="Times New Roman"/>
                <a:ea typeface="Times New Roman"/>
                <a:cs typeface="Times New Roman"/>
                <a:sym typeface="Times New Roman"/>
              </a:rPr>
              <a:t>(Roger Paez, Jordi Mansilla, ETSALS, Barcelona 2018-19)</a:t>
            </a:r>
            <a:endParaRPr/>
          </a:p>
          <a:p>
            <a:pPr marL="0" lvl="0" indent="0" algn="l" rtl="0">
              <a:lnSpc>
                <a:spcPct val="115000"/>
              </a:lnSpc>
              <a:spcBef>
                <a:spcPts val="0"/>
              </a:spcBef>
              <a:spcAft>
                <a:spcPts val="0"/>
              </a:spcAft>
              <a:buSzPts val="1100"/>
              <a:buNone/>
            </a:pPr>
            <a:endParaRPr sz="1100">
              <a:solidFill>
                <a:schemeClr val="dk1"/>
              </a:solidFill>
              <a:latin typeface="Times New Roman"/>
              <a:ea typeface="Times New Roman"/>
              <a:cs typeface="Times New Roman"/>
              <a:sym typeface="Times New Roman"/>
            </a:endParaRPr>
          </a:p>
          <a:p>
            <a:pPr marL="457200" lvl="0" indent="-304800" algn="l" rtl="0">
              <a:lnSpc>
                <a:spcPct val="115000"/>
              </a:lnSpc>
              <a:spcBef>
                <a:spcPts val="1200"/>
              </a:spcBef>
              <a:spcAft>
                <a:spcPts val="0"/>
              </a:spcAft>
              <a:buClr>
                <a:schemeClr val="dk1"/>
              </a:buClr>
              <a:buSzPts val="1200"/>
              <a:buFont typeface="Times New Roman"/>
              <a:buChar char="●"/>
            </a:pPr>
            <a:r>
              <a:rPr lang="en-GB" sz="1100" b="0" i="0" u="none" strike="noStrike" cap="none">
                <a:solidFill>
                  <a:schemeClr val="dk1"/>
                </a:solidFill>
                <a:latin typeface="Times New Roman"/>
                <a:ea typeface="Times New Roman"/>
                <a:cs typeface="Times New Roman"/>
                <a:sym typeface="Times New Roman"/>
              </a:rPr>
              <a:t>Left: result of one of the game rounds (played by 5 different teams of students, one colour each)</a:t>
            </a:r>
            <a:endParaRPr/>
          </a:p>
          <a:p>
            <a:pPr marL="457200" lvl="0" indent="-304800" algn="l" rtl="0">
              <a:lnSpc>
                <a:spcPct val="115000"/>
              </a:lnSpc>
              <a:spcBef>
                <a:spcPts val="1200"/>
              </a:spcBef>
              <a:spcAft>
                <a:spcPts val="0"/>
              </a:spcAft>
              <a:buClr>
                <a:schemeClr val="dk1"/>
              </a:buClr>
              <a:buSzPts val="1200"/>
              <a:buFont typeface="Times New Roman"/>
              <a:buChar char="●"/>
            </a:pPr>
            <a:r>
              <a:rPr lang="en-GB" sz="1100" b="0" i="0" u="none" strike="noStrike" cap="none">
                <a:solidFill>
                  <a:schemeClr val="dk1"/>
                </a:solidFill>
                <a:latin typeface="Times New Roman"/>
                <a:ea typeface="Times New Roman"/>
                <a:cs typeface="Times New Roman"/>
                <a:sym typeface="Times New Roman"/>
              </a:rPr>
              <a:t>Right: schematic visions of urban futures prompted by the game’s results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Shape 242"/>
          <p:cNvSpPr>
            <a:spLocks noGrp="1" noRot="1" noChangeAspect="1"/>
          </p:cNvSpPr>
          <p:nvPr>
            <p:ph type="sldImg"/>
          </p:nvPr>
        </p:nvSpPr>
        <p:spPr>
          <a:xfrm>
            <a:off x="381000" y="685800"/>
            <a:ext cx="6096000" cy="3429000"/>
          </a:xfrm>
          <a:prstGeom prst="rect">
            <a:avLst/>
          </a:prstGeom>
        </p:spPr>
        <p:txBody>
          <a:bodyPr/>
          <a:lstStyle/>
          <a:p>
            <a:endParaRPr/>
          </a:p>
        </p:txBody>
      </p:sp>
      <p:sp>
        <p:nvSpPr>
          <p:cNvPr id="243" name="Shape 243"/>
          <p:cNvSpPr>
            <a:spLocks noGrp="1"/>
          </p:cNvSpPr>
          <p:nvPr>
            <p:ph type="body" sz="quarter" idx="1"/>
          </p:nvPr>
        </p:nvSpPr>
        <p:spPr>
          <a:prstGeom prst="rect">
            <a:avLst/>
          </a:prstGeom>
        </p:spPr>
        <p:txBody>
          <a:bodyPr/>
          <a:lstStyle/>
          <a:p>
            <a:pPr>
              <a:lnSpc>
                <a:spcPct val="115000"/>
              </a:lnSpc>
              <a:defRPr b="1" i="1"/>
            </a:pPr>
            <a:r>
              <a:t>El Núvol </a:t>
            </a:r>
            <a:r>
              <a:rPr i="0"/>
              <a:t>(Roger Paez, Jordi Mansilla, ETSALS, Barcelona 2018-19)</a:t>
            </a:r>
          </a:p>
          <a:p>
            <a:pPr>
              <a:lnSpc>
                <a:spcPct val="115000"/>
              </a:lnSpc>
            </a:pPr>
            <a:r>
              <a:t>Architectural design proposals (details), critically developing the game’s results at multiple scales (from urban strategies to furniture design)</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Shape 248"/>
          <p:cNvSpPr>
            <a:spLocks noGrp="1" noRot="1" noChangeAspect="1"/>
          </p:cNvSpPr>
          <p:nvPr>
            <p:ph type="sldImg"/>
          </p:nvPr>
        </p:nvSpPr>
        <p:spPr>
          <a:xfrm>
            <a:off x="381000" y="685800"/>
            <a:ext cx="6096000" cy="3429000"/>
          </a:xfrm>
          <a:prstGeom prst="rect">
            <a:avLst/>
          </a:prstGeom>
        </p:spPr>
        <p:txBody>
          <a:bodyPr/>
          <a:lstStyle/>
          <a:p>
            <a:endParaRPr/>
          </a:p>
        </p:txBody>
      </p:sp>
      <p:sp>
        <p:nvSpPr>
          <p:cNvPr id="249" name="Shape 249"/>
          <p:cNvSpPr>
            <a:spLocks noGrp="1"/>
          </p:cNvSpPr>
          <p:nvPr>
            <p:ph type="body" sz="quarter" idx="1"/>
          </p:nvPr>
        </p:nvSpPr>
        <p:spPr>
          <a:prstGeom prst="rect">
            <a:avLst/>
          </a:prstGeom>
        </p:spPr>
        <p:txBody>
          <a:bodyPr/>
          <a:lstStyle/>
          <a:p>
            <a:pPr>
              <a:defRPr b="1"/>
            </a:pPr>
            <a:r>
              <a:rPr dirty="0"/>
              <a:t>GAME-BASED, PLAYFUL DESIGN PRACTICES </a:t>
            </a:r>
            <a:r>
              <a:rPr b="0" dirty="0"/>
              <a:t>(ex</a:t>
            </a:r>
            <a:r>
              <a:rPr lang="ca-ES" b="0" dirty="0"/>
              <a:t>a</a:t>
            </a:r>
            <a:r>
              <a:rPr b="0" dirty="0" err="1"/>
              <a:t>mple</a:t>
            </a:r>
            <a:r>
              <a:rPr lang="ca-ES" b="0" dirty="0"/>
              <a:t> 3</a:t>
            </a:r>
            <a:r>
              <a:rPr b="0" dirty="0"/>
              <a:t>)</a:t>
            </a:r>
            <a:endParaRPr lang="ca-ES" b="0" dirty="0"/>
          </a:p>
          <a:p>
            <a:pPr>
              <a:defRPr b="1"/>
            </a:pPr>
            <a:endParaRPr b="0" dirty="0"/>
          </a:p>
          <a:p>
            <a:pPr>
              <a:defRPr b="1" i="1"/>
            </a:pPr>
            <a:r>
              <a:rPr dirty="0"/>
              <a:t>Community Plugins: </a:t>
            </a:r>
            <a:r>
              <a:rPr i="0" dirty="0"/>
              <a:t>Microarchitectures for Superblock Community-Building (Roger Paez, Toni Montes, </a:t>
            </a:r>
            <a:r>
              <a:rPr i="0" dirty="0" err="1"/>
              <a:t>Atrey</a:t>
            </a:r>
            <a:r>
              <a:rPr i="0" dirty="0"/>
              <a:t> </a:t>
            </a:r>
            <a:r>
              <a:rPr i="0" dirty="0" err="1"/>
              <a:t>Chhaya</a:t>
            </a:r>
            <a:r>
              <a:rPr i="0" dirty="0"/>
              <a:t>, </a:t>
            </a:r>
            <a:r>
              <a:rPr i="0" dirty="0" err="1"/>
              <a:t>Bhavleen</a:t>
            </a:r>
            <a:r>
              <a:rPr i="0" dirty="0"/>
              <a:t> Kaur. ELISAVA, Barcelona 2019-20)</a:t>
            </a:r>
          </a:p>
          <a:p>
            <a:endParaRPr i="0" dirty="0"/>
          </a:p>
          <a:p>
            <a:r>
              <a:rPr dirty="0"/>
              <a:t>REFERENCE:</a:t>
            </a:r>
          </a:p>
          <a:p>
            <a:r>
              <a:rPr dirty="0"/>
              <a:t>Paez, Roger. “Design as Playground: Exploring Spatial Design Through Playful Practices”, </a:t>
            </a:r>
            <a:r>
              <a:rPr i="1" dirty="0"/>
              <a:t>Space and Culture</a:t>
            </a:r>
            <a:r>
              <a:rPr dirty="0"/>
              <a:t>, 27(2) (2024): pp. 187-208. </a:t>
            </a:r>
          </a:p>
          <a:p>
            <a:r>
              <a:rPr dirty="0"/>
              <a:t>URL </a:t>
            </a:r>
            <a:r>
              <a:rPr u="sng" dirty="0">
                <a:solidFill>
                  <a:srgbClr val="0097A7"/>
                </a:solidFill>
                <a:uFill>
                  <a:solidFill>
                    <a:srgbClr val="0097A7"/>
                  </a:solidFill>
                </a:uFill>
                <a:hlinkClick r:id="rId3"/>
              </a:rPr>
              <a:t>http://hdl.handle.net/10854/180784</a:t>
            </a:r>
            <a:r>
              <a:rPr dirty="0"/>
              <a:t>  DOI: </a:t>
            </a:r>
            <a:r>
              <a:rPr u="sng" dirty="0">
                <a:solidFill>
                  <a:srgbClr val="0097A7"/>
                </a:solidFill>
                <a:uFill>
                  <a:solidFill>
                    <a:srgbClr val="0097A7"/>
                  </a:solidFill>
                </a:uFill>
                <a:hlinkClick r:id="rId4"/>
              </a:rPr>
              <a:t>https://doi.org/10.1177/12063312231213249</a:t>
            </a:r>
            <a:r>
              <a:rPr dirty="0"/>
              <a:t> </a:t>
            </a:r>
          </a:p>
          <a:p>
            <a:pPr indent="158750"/>
            <a:endParaRPr dirty="0"/>
          </a:p>
          <a:p>
            <a:pPr indent="158750"/>
            <a:r>
              <a:rPr dirty="0"/>
              <a:t>Community Plugins aimed to design a prototypical intervention using microarchitectures as a </a:t>
            </a:r>
            <a:r>
              <a:rPr dirty="0" err="1"/>
              <a:t>citymaking</a:t>
            </a:r>
            <a:r>
              <a:rPr dirty="0"/>
              <a:t> infrastructure to articulate informal, organic, and self-managed programs to foster collaboration and social cohesion. To address this question, the main goal of the workshop was to identify informal, organic, and self-managed collaborative logics among residents of two neighborhoods in the city of Mumbai and to explore spaces of opportunity in the city of Barcelona, where similar logics could be implemented to generate common spaces and effectively improve social cohesion.</a:t>
            </a:r>
          </a:p>
          <a:p>
            <a:pPr marL="457200" indent="-304800">
              <a:buClr>
                <a:srgbClr val="000000"/>
              </a:buClr>
              <a:buSzPts val="1200"/>
              <a:buFont typeface="Times New Roman"/>
              <a:buChar char="●"/>
            </a:pPr>
            <a:r>
              <a:rPr dirty="0"/>
              <a:t>Top: the process of playing the game</a:t>
            </a:r>
          </a:p>
          <a:p>
            <a:pPr marL="457200" indent="-304800">
              <a:buClr>
                <a:srgbClr val="000000"/>
              </a:buClr>
              <a:buSzPts val="1200"/>
              <a:buFont typeface="Times New Roman"/>
              <a:buChar char="●"/>
            </a:pPr>
            <a:r>
              <a:rPr dirty="0"/>
              <a:t>Bottom: the resulting physical model</a:t>
            </a:r>
          </a:p>
          <a:p>
            <a:endParaRPr dirty="0"/>
          </a:p>
        </p:txBody>
      </p:sp>
    </p:spTree>
    <p:extLst>
      <p:ext uri="{BB962C8B-B14F-4D97-AF65-F5344CB8AC3E}">
        <p14:creationId xmlns:p14="http://schemas.microsoft.com/office/powerpoint/2010/main" val="25387378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Shape 253"/>
          <p:cNvSpPr>
            <a:spLocks noGrp="1" noRot="1" noChangeAspect="1"/>
          </p:cNvSpPr>
          <p:nvPr>
            <p:ph type="sldImg"/>
          </p:nvPr>
        </p:nvSpPr>
        <p:spPr>
          <a:xfrm>
            <a:off x="381000" y="685800"/>
            <a:ext cx="6096000" cy="3429000"/>
          </a:xfrm>
          <a:prstGeom prst="rect">
            <a:avLst/>
          </a:prstGeom>
        </p:spPr>
        <p:txBody>
          <a:bodyPr/>
          <a:lstStyle/>
          <a:p>
            <a:endParaRPr/>
          </a:p>
        </p:txBody>
      </p:sp>
      <p:sp>
        <p:nvSpPr>
          <p:cNvPr id="254" name="Shape 254"/>
          <p:cNvSpPr>
            <a:spLocks noGrp="1"/>
          </p:cNvSpPr>
          <p:nvPr>
            <p:ph type="body" sz="quarter" idx="1"/>
          </p:nvPr>
        </p:nvSpPr>
        <p:spPr>
          <a:prstGeom prst="rect">
            <a:avLst/>
          </a:prstGeom>
        </p:spPr>
        <p:txBody>
          <a:bodyPr/>
          <a:lstStyle/>
          <a:p>
            <a:pPr>
              <a:lnSpc>
                <a:spcPct val="115000"/>
              </a:lnSpc>
              <a:defRPr b="1" i="1"/>
            </a:pPr>
            <a:r>
              <a:rPr dirty="0"/>
              <a:t>Community Plugins </a:t>
            </a:r>
            <a:r>
              <a:rPr i="0" dirty="0"/>
              <a:t>(Roger Paez, Toni Montes, </a:t>
            </a:r>
            <a:r>
              <a:rPr i="0" dirty="0" err="1"/>
              <a:t>Atrey</a:t>
            </a:r>
            <a:r>
              <a:rPr i="0" dirty="0"/>
              <a:t> </a:t>
            </a:r>
            <a:r>
              <a:rPr i="0" dirty="0" err="1"/>
              <a:t>Chhaya</a:t>
            </a:r>
            <a:r>
              <a:rPr i="0" dirty="0"/>
              <a:t>, </a:t>
            </a:r>
            <a:r>
              <a:rPr i="0" dirty="0" err="1"/>
              <a:t>Bhavleen</a:t>
            </a:r>
            <a:r>
              <a:rPr i="0" dirty="0"/>
              <a:t> Kaur. ELISAVA, Barcelona 2019-20)</a:t>
            </a:r>
          </a:p>
          <a:p>
            <a:pPr>
              <a:lnSpc>
                <a:spcPct val="115000"/>
              </a:lnSpc>
            </a:pPr>
            <a:r>
              <a:rPr dirty="0"/>
              <a:t>Embodied, situated model-making. The large-scale model is used as a testbed for all design proposals, that are NOT drawn beforehand but conceived and formalized directly on the model.</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Shape 258"/>
          <p:cNvSpPr>
            <a:spLocks noGrp="1" noRot="1" noChangeAspect="1"/>
          </p:cNvSpPr>
          <p:nvPr>
            <p:ph type="sldImg"/>
          </p:nvPr>
        </p:nvSpPr>
        <p:spPr>
          <a:xfrm>
            <a:off x="381000" y="685800"/>
            <a:ext cx="6096000" cy="3429000"/>
          </a:xfrm>
          <a:prstGeom prst="rect">
            <a:avLst/>
          </a:prstGeom>
        </p:spPr>
        <p:txBody>
          <a:bodyPr/>
          <a:lstStyle/>
          <a:p>
            <a:endParaRPr/>
          </a:p>
        </p:txBody>
      </p:sp>
      <p:sp>
        <p:nvSpPr>
          <p:cNvPr id="259" name="Shape 259"/>
          <p:cNvSpPr>
            <a:spLocks noGrp="1"/>
          </p:cNvSpPr>
          <p:nvPr>
            <p:ph type="body" sz="quarter" idx="1"/>
          </p:nvPr>
        </p:nvSpPr>
        <p:spPr>
          <a:prstGeom prst="rect">
            <a:avLst/>
          </a:prstGeom>
        </p:spPr>
        <p:txBody>
          <a:bodyPr/>
          <a:lstStyle/>
          <a:p>
            <a:pPr>
              <a:lnSpc>
                <a:spcPct val="115000"/>
              </a:lnSpc>
              <a:defRPr sz="1100" b="1" i="1">
                <a:latin typeface="Arial"/>
                <a:ea typeface="Arial"/>
                <a:cs typeface="Arial"/>
                <a:sym typeface="Arial"/>
              </a:defRPr>
            </a:pPr>
            <a:r>
              <a:t>Community Plugins </a:t>
            </a:r>
            <a:r>
              <a:rPr i="0">
                <a:latin typeface="Times New Roman"/>
                <a:ea typeface="Times New Roman"/>
                <a:cs typeface="Times New Roman"/>
                <a:sym typeface="Times New Roman"/>
              </a:rPr>
              <a:t>(Roger Paez, Toni Montes, Atrey Chhaya, Bhavleen Kaur. ELISAVA, Barcelona 2019-20)</a:t>
            </a:r>
          </a:p>
          <a:p>
            <a:pPr>
              <a:lnSpc>
                <a:spcPct val="115000"/>
              </a:lnSpc>
            </a:pPr>
            <a:r>
              <a:t>Celebratory destruction of the model (a non-programmed result)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Shape 263"/>
          <p:cNvSpPr>
            <a:spLocks noGrp="1" noRot="1" noChangeAspect="1"/>
          </p:cNvSpPr>
          <p:nvPr>
            <p:ph type="sldImg"/>
          </p:nvPr>
        </p:nvSpPr>
        <p:spPr>
          <a:xfrm>
            <a:off x="381000" y="685800"/>
            <a:ext cx="6096000" cy="3429000"/>
          </a:xfrm>
          <a:prstGeom prst="rect">
            <a:avLst/>
          </a:prstGeom>
        </p:spPr>
        <p:txBody>
          <a:bodyPr/>
          <a:lstStyle/>
          <a:p>
            <a:endParaRPr/>
          </a:p>
        </p:txBody>
      </p:sp>
      <p:sp>
        <p:nvSpPr>
          <p:cNvPr id="264" name="Shape 264"/>
          <p:cNvSpPr>
            <a:spLocks noGrp="1"/>
          </p:cNvSpPr>
          <p:nvPr>
            <p:ph type="body" sz="quarter" idx="1"/>
          </p:nvPr>
        </p:nvSpPr>
        <p:spPr>
          <a:prstGeom prst="rect">
            <a:avLst/>
          </a:prstGeom>
        </p:spPr>
        <p:txBody>
          <a:bodyPr/>
          <a:lstStyle/>
          <a:p>
            <a:pPr>
              <a:defRPr b="1"/>
            </a:pPr>
            <a:r>
              <a:rPr dirty="0"/>
              <a:t>VISCERAL</a:t>
            </a:r>
            <a:r>
              <a:rPr lang="ca-ES" dirty="0"/>
              <a:t> DECISION-MAKING</a:t>
            </a:r>
            <a:r>
              <a:rPr dirty="0"/>
              <a:t> </a:t>
            </a:r>
            <a:r>
              <a:rPr b="0" dirty="0"/>
              <a:t>(ex</a:t>
            </a:r>
            <a:r>
              <a:rPr lang="ca-ES" b="0" dirty="0"/>
              <a:t>e</a:t>
            </a:r>
            <a:r>
              <a:rPr b="0" dirty="0" err="1"/>
              <a:t>mple</a:t>
            </a:r>
            <a:r>
              <a:rPr lang="ca-ES" b="0" dirty="0"/>
              <a:t> 1</a:t>
            </a:r>
            <a:r>
              <a:rPr b="0" dirty="0"/>
              <a:t>)</a:t>
            </a:r>
            <a:endParaRPr lang="ca-ES" b="0" dirty="0"/>
          </a:p>
          <a:p>
            <a:pPr>
              <a:defRPr b="1"/>
            </a:pPr>
            <a:endParaRPr b="0" dirty="0"/>
          </a:p>
          <a:p>
            <a:pPr>
              <a:defRPr b="1" i="1"/>
            </a:pPr>
            <a:r>
              <a:rPr dirty="0"/>
              <a:t>Speculations on a Pandemic </a:t>
            </a:r>
            <a:r>
              <a:rPr i="0" dirty="0"/>
              <a:t>(Manuela Valtchanova, Roger Paez. ELISAVA, Barcelona 2020)</a:t>
            </a:r>
          </a:p>
          <a:p>
            <a:endParaRPr i="0" dirty="0"/>
          </a:p>
          <a:p>
            <a:r>
              <a:rPr dirty="0"/>
              <a:t>REFERENCE:</a:t>
            </a:r>
            <a:endParaRPr b="1" u="sng" dirty="0"/>
          </a:p>
          <a:p>
            <a:r>
              <a:rPr dirty="0"/>
              <a:t>Paez, Roger, and Manuela Valtchanova. “Affective Bodies: Intimate Design Practices to Reinvent the Everyday”, </a:t>
            </a:r>
            <a:r>
              <a:rPr i="1" dirty="0"/>
              <a:t>Temes de </a:t>
            </a:r>
            <a:r>
              <a:rPr i="1" dirty="0" err="1"/>
              <a:t>Disseny</a:t>
            </a:r>
            <a:r>
              <a:rPr dirty="0"/>
              <a:t>, 38 Caring Through Design: From Personal to Planetary Wellbeing (2022): pp. 92-115. </a:t>
            </a:r>
          </a:p>
          <a:p>
            <a:r>
              <a:rPr dirty="0"/>
              <a:t>URL: </a:t>
            </a:r>
            <a:r>
              <a:rPr u="sng" dirty="0">
                <a:solidFill>
                  <a:srgbClr val="0097A7"/>
                </a:solidFill>
                <a:uFill>
                  <a:solidFill>
                    <a:srgbClr val="0097A7"/>
                  </a:solidFill>
                </a:uFill>
                <a:hlinkClick r:id="rId3"/>
              </a:rPr>
              <a:t>http://hdl.handle.net/10854/180787</a:t>
            </a:r>
            <a:r>
              <a:rPr dirty="0"/>
              <a:t> DOI: </a:t>
            </a:r>
            <a:r>
              <a:rPr u="sng" dirty="0">
                <a:solidFill>
                  <a:srgbClr val="0097A7"/>
                </a:solidFill>
                <a:uFill>
                  <a:solidFill>
                    <a:srgbClr val="0097A7"/>
                  </a:solidFill>
                </a:uFill>
                <a:hlinkClick r:id="rId4"/>
              </a:rPr>
              <a:t>https://doi.org/10.46467/TdD38.2022.92-115</a:t>
            </a:r>
            <a:r>
              <a:rPr dirty="0"/>
              <a:t> </a:t>
            </a:r>
          </a:p>
          <a:p>
            <a:pPr indent="158750"/>
            <a:endParaRPr dirty="0"/>
          </a:p>
          <a:p>
            <a:pPr indent="158750">
              <a:defRPr i="1"/>
            </a:pPr>
            <a:r>
              <a:rPr dirty="0"/>
              <a:t>SOAP</a:t>
            </a:r>
            <a:r>
              <a:rPr i="0" dirty="0"/>
              <a:t> happened as a direct reaction to the sudden outburst of the global pandemic and all the uncertainty and emotional uneasiness it entailed. In order to foster affectivity and direct expression, </a:t>
            </a:r>
            <a:r>
              <a:rPr dirty="0"/>
              <a:t>SOAP</a:t>
            </a:r>
            <a:r>
              <a:rPr i="0" dirty="0"/>
              <a:t> applied a simple, consistent format so each student could share their daily thoughts and challenges in a fast, intuitive and visceral way. Through this common graphic format, typographic, iconographic and discursive approaches melted into delicate yet provocative messages with the purpose of conveying a series of deeply intimate reactions to a rapidly shifting reality. This process of collective navigation and negotiation with the uncertainty of the first weeks of the COVID-19 crisis involved a parallel dynamic of open speculation in imagining, together, creative and critical design approaches for a possible post-pandemic world. </a:t>
            </a:r>
          </a:p>
          <a:p>
            <a:pPr indent="158750"/>
            <a:endParaRPr i="0" dirty="0"/>
          </a:p>
          <a:p>
            <a:pPr marL="457200" indent="-304800">
              <a:buClr>
                <a:srgbClr val="000000"/>
              </a:buClr>
              <a:buSzPts val="1200"/>
              <a:buFont typeface="Times New Roman"/>
              <a:buChar char="●"/>
            </a:pPr>
            <a:r>
              <a:rPr dirty="0"/>
              <a:t>Some of the many SOAPs produced during COVID-19 lockdown</a:t>
            </a:r>
          </a:p>
          <a:p>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 name="Shape 268"/>
          <p:cNvSpPr>
            <a:spLocks noGrp="1" noRot="1" noChangeAspect="1"/>
          </p:cNvSpPr>
          <p:nvPr>
            <p:ph type="sldImg"/>
          </p:nvPr>
        </p:nvSpPr>
        <p:spPr>
          <a:xfrm>
            <a:off x="381000" y="685800"/>
            <a:ext cx="6096000" cy="3429000"/>
          </a:xfrm>
          <a:prstGeom prst="rect">
            <a:avLst/>
          </a:prstGeom>
        </p:spPr>
        <p:txBody>
          <a:bodyPr/>
          <a:lstStyle/>
          <a:p>
            <a:endParaRPr/>
          </a:p>
        </p:txBody>
      </p:sp>
      <p:sp>
        <p:nvSpPr>
          <p:cNvPr id="269" name="Shape 269"/>
          <p:cNvSpPr>
            <a:spLocks noGrp="1"/>
          </p:cNvSpPr>
          <p:nvPr>
            <p:ph type="body" sz="quarter" idx="1"/>
          </p:nvPr>
        </p:nvSpPr>
        <p:spPr>
          <a:prstGeom prst="rect">
            <a:avLst/>
          </a:prstGeom>
        </p:spPr>
        <p:txBody>
          <a:bodyPr/>
          <a:lstStyle/>
          <a:p>
            <a:pPr>
              <a:defRPr b="1"/>
            </a:pPr>
            <a:r>
              <a:rPr lang="ca-ES" dirty="0"/>
              <a:t>VISCERAL DECISION-MAKING </a:t>
            </a:r>
            <a:r>
              <a:rPr lang="ca-ES" b="0" dirty="0"/>
              <a:t>(exemple)</a:t>
            </a:r>
          </a:p>
          <a:p>
            <a:endParaRPr b="1" dirty="0"/>
          </a:p>
          <a:p>
            <a:pPr>
              <a:defRPr b="1" i="1"/>
            </a:pPr>
            <a:r>
              <a:rPr dirty="0"/>
              <a:t>Speculations on a Pandemic </a:t>
            </a:r>
            <a:r>
              <a:rPr i="0" dirty="0"/>
              <a:t>(Manuela Valtchanova, Roger Paez. ELISAVA, Barcelona 2020)</a:t>
            </a:r>
          </a:p>
          <a:p>
            <a:r>
              <a:rPr dirty="0"/>
              <a:t>sample</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Shape 272"/>
          <p:cNvSpPr>
            <a:spLocks noGrp="1" noRot="1" noChangeAspect="1"/>
          </p:cNvSpPr>
          <p:nvPr>
            <p:ph type="sldImg"/>
          </p:nvPr>
        </p:nvSpPr>
        <p:spPr>
          <a:xfrm>
            <a:off x="381000" y="685800"/>
            <a:ext cx="6096000" cy="3429000"/>
          </a:xfrm>
          <a:prstGeom prst="rect">
            <a:avLst/>
          </a:prstGeom>
        </p:spPr>
        <p:txBody>
          <a:bodyPr/>
          <a:lstStyle/>
          <a:p>
            <a:endParaRPr/>
          </a:p>
        </p:txBody>
      </p:sp>
      <p:sp>
        <p:nvSpPr>
          <p:cNvPr id="273" name="Shape 273"/>
          <p:cNvSpPr>
            <a:spLocks noGrp="1"/>
          </p:cNvSpPr>
          <p:nvPr>
            <p:ph type="body" sz="quarter" idx="1"/>
          </p:nvPr>
        </p:nvSpPr>
        <p:spPr>
          <a:prstGeom prst="rect">
            <a:avLst/>
          </a:prstGeom>
        </p:spPr>
        <p:txBody>
          <a:bodyPr/>
          <a:lstStyle/>
          <a:p>
            <a:pPr>
              <a:defRPr b="1"/>
            </a:pPr>
            <a:r>
              <a:rPr lang="ca-ES" dirty="0"/>
              <a:t>VISCERAL DECISION-MAKING </a:t>
            </a:r>
            <a:r>
              <a:rPr lang="ca-ES" b="0" dirty="0"/>
              <a:t>(exemple)</a:t>
            </a:r>
          </a:p>
          <a:p>
            <a:endParaRPr b="1" dirty="0"/>
          </a:p>
          <a:p>
            <a:pPr>
              <a:defRPr b="1" i="1"/>
            </a:pPr>
            <a:r>
              <a:rPr dirty="0"/>
              <a:t>Speculations on a Pandemic </a:t>
            </a:r>
            <a:r>
              <a:rPr i="0" dirty="0"/>
              <a:t>(Manuela Valtchanova, Roger Paez. ELISAVA, Barcelona 2020)</a:t>
            </a:r>
          </a:p>
          <a:p>
            <a:r>
              <a:rPr dirty="0"/>
              <a:t>sample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0990F-57E3-73A4-C74B-B19BFAED422D}"/>
            </a:ext>
          </a:extLst>
        </p:cNvPr>
        <p:cNvGrpSpPr/>
        <p:nvPr/>
      </p:nvGrpSpPr>
      <p:grpSpPr>
        <a:xfrm>
          <a:off x="0" y="0"/>
          <a:ext cx="0" cy="0"/>
          <a:chOff x="0" y="0"/>
          <a:chExt cx="0" cy="0"/>
        </a:xfrm>
      </p:grpSpPr>
      <p:sp>
        <p:nvSpPr>
          <p:cNvPr id="277" name="Shape 277">
            <a:extLst>
              <a:ext uri="{FF2B5EF4-FFF2-40B4-BE49-F238E27FC236}">
                <a16:creationId xmlns:a16="http://schemas.microsoft.com/office/drawing/2014/main" id="{9EBCFFF7-E132-3D8B-690A-1335E3B304FE}"/>
              </a:ext>
            </a:extLst>
          </p:cNvPr>
          <p:cNvSpPr>
            <a:spLocks noGrp="1" noRot="1" noChangeAspect="1"/>
          </p:cNvSpPr>
          <p:nvPr>
            <p:ph type="sldImg"/>
          </p:nvPr>
        </p:nvSpPr>
        <p:spPr>
          <a:xfrm>
            <a:off x="381000" y="685800"/>
            <a:ext cx="6096000" cy="3429000"/>
          </a:xfrm>
          <a:prstGeom prst="rect">
            <a:avLst/>
          </a:prstGeom>
        </p:spPr>
        <p:txBody>
          <a:bodyPr/>
          <a:lstStyle/>
          <a:p>
            <a:endParaRPr/>
          </a:p>
        </p:txBody>
      </p:sp>
      <p:sp>
        <p:nvSpPr>
          <p:cNvPr id="278" name="Shape 278">
            <a:extLst>
              <a:ext uri="{FF2B5EF4-FFF2-40B4-BE49-F238E27FC236}">
                <a16:creationId xmlns:a16="http://schemas.microsoft.com/office/drawing/2014/main" id="{AD067A76-7963-1FE9-419B-AB0BAE2A4562}"/>
              </a:ext>
            </a:extLst>
          </p:cNvPr>
          <p:cNvSpPr>
            <a:spLocks noGrp="1"/>
          </p:cNvSpPr>
          <p:nvPr>
            <p:ph type="body" sz="quarter" idx="1"/>
          </p:nvPr>
        </p:nvSpPr>
        <p:spPr>
          <a:prstGeom prst="rect">
            <a:avLst/>
          </a:prstGeom>
        </p:spPr>
        <p:txBody>
          <a:bodyPr/>
          <a:lstStyle/>
          <a:p>
            <a:pPr>
              <a:defRPr b="1"/>
            </a:pPr>
            <a:r>
              <a:rPr lang="ca-ES" dirty="0"/>
              <a:t>EXPLORE </a:t>
            </a:r>
            <a:r>
              <a:rPr dirty="0"/>
              <a:t>FUTURES/EMERGENCE </a:t>
            </a:r>
            <a:r>
              <a:rPr b="0" dirty="0"/>
              <a:t>(ex</a:t>
            </a:r>
            <a:r>
              <a:rPr lang="ca-ES" b="0" dirty="0"/>
              <a:t>e</a:t>
            </a:r>
            <a:r>
              <a:rPr b="0" dirty="0" err="1"/>
              <a:t>mple</a:t>
            </a:r>
            <a:r>
              <a:rPr lang="ca-ES" b="0" dirty="0"/>
              <a:t> 1</a:t>
            </a:r>
            <a:r>
              <a:rPr b="0" dirty="0"/>
              <a:t>)</a:t>
            </a:r>
            <a:endParaRPr lang="ca-ES" b="0" dirty="0"/>
          </a:p>
          <a:p>
            <a:pPr>
              <a:defRPr b="1"/>
            </a:pPr>
            <a:endParaRPr b="0" dirty="0"/>
          </a:p>
          <a:p>
            <a:pPr>
              <a:defRPr b="1" i="1"/>
            </a:pPr>
            <a:r>
              <a:rPr dirty="0"/>
              <a:t>Infrastructures for Public Space Interaction</a:t>
            </a:r>
            <a:r>
              <a:rPr i="0" dirty="0"/>
              <a:t> (Roger Paez, Manuela Valtchanova, Toni Montes, Curro Claret. ELISAVA, Barcelona 2020)</a:t>
            </a:r>
          </a:p>
          <a:p>
            <a:endParaRPr i="0" dirty="0"/>
          </a:p>
          <a:p>
            <a:r>
              <a:rPr dirty="0"/>
              <a:t>REFERENCE:</a:t>
            </a:r>
          </a:p>
          <a:p>
            <a:pPr indent="158750"/>
            <a:endParaRPr b="1" u="sng" dirty="0"/>
          </a:p>
          <a:p>
            <a:pPr indent="158750"/>
            <a:r>
              <a:rPr dirty="0"/>
              <a:t>Paez, Roger, and Manuela Valtchanova. “Harnessing Conflict: Antagonism and Spatiotemporal Design Practices”, </a:t>
            </a:r>
            <a:r>
              <a:rPr i="1" dirty="0"/>
              <a:t>Temes de </a:t>
            </a:r>
            <a:r>
              <a:rPr i="1" dirty="0" err="1"/>
              <a:t>Disseny</a:t>
            </a:r>
            <a:r>
              <a:rPr dirty="0"/>
              <a:t>, 37 Invisible Conflicts: The New Terrain of Bodies, Infrastructures and Communication (2021): pp. 182-213. </a:t>
            </a:r>
          </a:p>
          <a:p>
            <a:pPr indent="158750"/>
            <a:r>
              <a:rPr dirty="0"/>
              <a:t>URL: </a:t>
            </a:r>
            <a:r>
              <a:rPr u="sng" dirty="0">
                <a:solidFill>
                  <a:srgbClr val="0097A7"/>
                </a:solidFill>
                <a:uFill>
                  <a:solidFill>
                    <a:srgbClr val="0097A7"/>
                  </a:solidFill>
                </a:uFill>
                <a:hlinkClick r:id="rId3"/>
              </a:rPr>
              <a:t>http://hdl.handle.net/10854/180788</a:t>
            </a:r>
            <a:r>
              <a:rPr dirty="0"/>
              <a:t> DOI: </a:t>
            </a:r>
            <a:r>
              <a:rPr u="sng" dirty="0">
                <a:solidFill>
                  <a:srgbClr val="0097A7"/>
                </a:solidFill>
                <a:uFill>
                  <a:solidFill>
                    <a:srgbClr val="0097A7"/>
                  </a:solidFill>
                </a:uFill>
                <a:hlinkClick r:id="rId4"/>
              </a:rPr>
              <a:t>https://doi.org/10.46467/TdD37.2021.182-213</a:t>
            </a:r>
          </a:p>
          <a:p>
            <a:pPr indent="158750"/>
            <a:endParaRPr u="sng" dirty="0">
              <a:solidFill>
                <a:srgbClr val="0097A7"/>
              </a:solidFill>
              <a:uFill>
                <a:solidFill>
                  <a:srgbClr val="0097A7"/>
                </a:solidFill>
              </a:uFill>
              <a:hlinkClick r:id="rId4"/>
            </a:endParaRPr>
          </a:p>
          <a:p>
            <a:pPr indent="158750">
              <a:defRPr i="1"/>
            </a:pPr>
            <a:r>
              <a:rPr dirty="0"/>
              <a:t>Infrastructures for Public Space Interaction</a:t>
            </a:r>
            <a:r>
              <a:rPr i="0" dirty="0"/>
              <a:t>, explores temporary intervention in public space as a strategic approach to alternative models of diversity and agonistic socio-spatial interaction that harness conflict in a constructive and creative way. Embracing conflict within an intersectional approach, one of the main aims is to generate a safe microclimate of intersubjectivity, open-endedness and spontaneity for young people in the socially complex </a:t>
            </a:r>
            <a:r>
              <a:rPr i="0" dirty="0" err="1"/>
              <a:t>neighbourhood</a:t>
            </a:r>
            <a:r>
              <a:rPr i="0" dirty="0"/>
              <a:t> of the Raval, Barcelona. In this regard, the project </a:t>
            </a:r>
            <a:r>
              <a:rPr i="0" dirty="0" err="1"/>
              <a:t>centres</a:t>
            </a:r>
            <a:r>
              <a:rPr i="0" dirty="0"/>
              <a:t> on proposing and designing infrastructures for affective environments which introduce a temporary use of public space and promote the proliferation of plural experiences based on emancipated citizenship and self-initiative. It offers a perspective on how to conceive direct design actions that posit dissent and divergence as a constructive condition, which enables human agency in the appropriation and redefinition of urban space. </a:t>
            </a:r>
          </a:p>
          <a:p>
            <a:pPr indent="158750"/>
            <a:endParaRPr i="0" dirty="0"/>
          </a:p>
          <a:p>
            <a:pPr indent="152400">
              <a:buClr>
                <a:srgbClr val="000000"/>
              </a:buClr>
              <a:buFont typeface="Times New Roman"/>
            </a:pPr>
            <a:r>
              <a:rPr dirty="0"/>
              <a:t>Summary of the project’s three phases</a:t>
            </a:r>
          </a:p>
          <a:p>
            <a:pPr marL="914400" lvl="1" indent="-304800">
              <a:buClr>
                <a:srgbClr val="000000"/>
              </a:buClr>
              <a:buSzPts val="1200"/>
              <a:buFont typeface="Times New Roman"/>
              <a:buChar char="●"/>
            </a:pPr>
            <a:r>
              <a:rPr dirty="0"/>
              <a:t>I. </a:t>
            </a:r>
            <a:r>
              <a:rPr dirty="0" err="1"/>
              <a:t>Randomised</a:t>
            </a:r>
            <a:r>
              <a:rPr dirty="0"/>
              <a:t> combination between temporary spatial roles (left column) and formats (right column) to proliferate design briefs</a:t>
            </a:r>
          </a:p>
          <a:p>
            <a:pPr marL="914400" lvl="1" indent="-304800">
              <a:buClr>
                <a:srgbClr val="000000"/>
              </a:buClr>
              <a:buSzPts val="1200"/>
              <a:buFont typeface="Times New Roman"/>
              <a:buChar char="●"/>
            </a:pPr>
            <a:r>
              <a:rPr dirty="0"/>
              <a:t>II. Design briefs informed by phase I, combining speculative design scenarios and contextual constraints (Kn60Lab, Raval, Barcelona)</a:t>
            </a:r>
          </a:p>
          <a:p>
            <a:pPr marL="914400" lvl="1" indent="-304800">
              <a:buClr>
                <a:srgbClr val="000000"/>
              </a:buClr>
              <a:buSzPts val="1200"/>
              <a:buFont typeface="Times New Roman"/>
              <a:buChar char="●"/>
            </a:pPr>
            <a:r>
              <a:rPr dirty="0"/>
              <a:t>III. Design proposals developed based on phase II briefs.</a:t>
            </a:r>
          </a:p>
          <a:p>
            <a:endParaRPr dirty="0"/>
          </a:p>
          <a:p>
            <a:endParaRPr dirty="0"/>
          </a:p>
        </p:txBody>
      </p:sp>
    </p:spTree>
    <p:extLst>
      <p:ext uri="{BB962C8B-B14F-4D97-AF65-F5344CB8AC3E}">
        <p14:creationId xmlns:p14="http://schemas.microsoft.com/office/powerpoint/2010/main" val="27292747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8" name="Google Shape;218;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GB" sz="1100" b="1" dirty="0">
                <a:solidFill>
                  <a:schemeClr val="dk1"/>
                </a:solidFill>
                <a:latin typeface="Times New Roman"/>
                <a:ea typeface="Times New Roman"/>
                <a:cs typeface="Times New Roman"/>
                <a:sym typeface="Times New Roman"/>
              </a:rPr>
              <a:t>EXPLORE FUTURES/EMERGENCE </a:t>
            </a:r>
            <a:r>
              <a:rPr lang="en-GB" sz="1100" b="0" dirty="0">
                <a:solidFill>
                  <a:schemeClr val="dk1"/>
                </a:solidFill>
                <a:latin typeface="Times New Roman"/>
                <a:ea typeface="Times New Roman"/>
                <a:cs typeface="Times New Roman"/>
                <a:sym typeface="Times New Roman"/>
              </a:rPr>
              <a:t>(example)</a:t>
            </a:r>
            <a:endParaRPr dirty="0"/>
          </a:p>
          <a:p>
            <a:pPr marL="0" lvl="0" indent="0" algn="l" rtl="0">
              <a:lnSpc>
                <a:spcPct val="115000"/>
              </a:lnSpc>
              <a:spcBef>
                <a:spcPts val="0"/>
              </a:spcBef>
              <a:spcAft>
                <a:spcPts val="0"/>
              </a:spcAft>
              <a:buSzPts val="1100"/>
              <a:buNone/>
            </a:pPr>
            <a:endParaRPr sz="1100" b="1" dirty="0">
              <a:solidFill>
                <a:schemeClr val="dk1"/>
              </a:solidFill>
              <a:latin typeface="Times New Roman"/>
              <a:ea typeface="Times New Roman"/>
              <a:cs typeface="Times New Roman"/>
              <a:sym typeface="Times New Roman"/>
            </a:endParaRPr>
          </a:p>
          <a:p>
            <a:pPr marL="0" lvl="0" indent="0" algn="l" rtl="0">
              <a:lnSpc>
                <a:spcPct val="115000"/>
              </a:lnSpc>
              <a:spcBef>
                <a:spcPts val="0"/>
              </a:spcBef>
              <a:spcAft>
                <a:spcPts val="0"/>
              </a:spcAft>
              <a:buSzPts val="1100"/>
              <a:buNone/>
            </a:pPr>
            <a:r>
              <a:rPr lang="en-GB" sz="1100" b="1" i="1" u="none" strike="noStrike" cap="none" dirty="0">
                <a:solidFill>
                  <a:srgbClr val="000000"/>
                </a:solidFill>
                <a:latin typeface="Arial"/>
                <a:ea typeface="Arial"/>
                <a:cs typeface="Arial"/>
                <a:sym typeface="Arial"/>
              </a:rPr>
              <a:t>Infrastructures for Public Space Interaction</a:t>
            </a:r>
            <a:r>
              <a:rPr lang="en-GB" sz="1100" b="1" i="0" u="none" strike="noStrike" cap="none" dirty="0">
                <a:solidFill>
                  <a:srgbClr val="000000"/>
                </a:solidFill>
                <a:latin typeface="Arial"/>
                <a:ea typeface="Arial"/>
                <a:cs typeface="Arial"/>
                <a:sym typeface="Arial"/>
              </a:rPr>
              <a:t> </a:t>
            </a:r>
            <a:r>
              <a:rPr lang="en-GB" sz="1100" b="1" dirty="0">
                <a:solidFill>
                  <a:schemeClr val="dk1"/>
                </a:solidFill>
                <a:latin typeface="Times New Roman"/>
                <a:ea typeface="Times New Roman"/>
                <a:cs typeface="Times New Roman"/>
                <a:sym typeface="Times New Roman"/>
              </a:rPr>
              <a:t>(Roger Paez, </a:t>
            </a:r>
            <a:r>
              <a:rPr lang="en-GB" sz="1100" b="1" i="0" u="none" strike="noStrike" cap="none" dirty="0">
                <a:solidFill>
                  <a:schemeClr val="dk1"/>
                </a:solidFill>
                <a:latin typeface="Times New Roman"/>
                <a:ea typeface="Times New Roman"/>
                <a:cs typeface="Times New Roman"/>
                <a:sym typeface="Times New Roman"/>
              </a:rPr>
              <a:t>Manuela </a:t>
            </a:r>
            <a:r>
              <a:rPr lang="en-GB" sz="1100" b="1" i="0" u="none" strike="noStrike" cap="none" dirty="0" err="1">
                <a:solidFill>
                  <a:schemeClr val="dk1"/>
                </a:solidFill>
                <a:latin typeface="Times New Roman"/>
                <a:ea typeface="Times New Roman"/>
                <a:cs typeface="Times New Roman"/>
                <a:sym typeface="Times New Roman"/>
              </a:rPr>
              <a:t>Valtchanova</a:t>
            </a:r>
            <a:r>
              <a:rPr lang="en-GB" sz="1100" b="1" i="0" u="none" strike="noStrike" cap="none" dirty="0">
                <a:solidFill>
                  <a:schemeClr val="dk1"/>
                </a:solidFill>
                <a:latin typeface="Times New Roman"/>
                <a:ea typeface="Times New Roman"/>
                <a:cs typeface="Times New Roman"/>
                <a:sym typeface="Times New Roman"/>
              </a:rPr>
              <a:t>, Toni Montes, </a:t>
            </a:r>
            <a:r>
              <a:rPr lang="en-GB" sz="1100" b="1" i="0" u="none" strike="noStrike" cap="none" dirty="0" err="1">
                <a:solidFill>
                  <a:schemeClr val="dk1"/>
                </a:solidFill>
                <a:latin typeface="Times New Roman"/>
                <a:ea typeface="Times New Roman"/>
                <a:cs typeface="Times New Roman"/>
                <a:sym typeface="Times New Roman"/>
              </a:rPr>
              <a:t>Curro</a:t>
            </a:r>
            <a:r>
              <a:rPr lang="en-GB" sz="1100" b="1" i="0" u="none" strike="noStrike" cap="none" dirty="0">
                <a:solidFill>
                  <a:schemeClr val="dk1"/>
                </a:solidFill>
                <a:latin typeface="Times New Roman"/>
                <a:ea typeface="Times New Roman"/>
                <a:cs typeface="Times New Roman"/>
                <a:sym typeface="Times New Roman"/>
              </a:rPr>
              <a:t> Claret. </a:t>
            </a:r>
            <a:r>
              <a:rPr lang="en-GB" sz="1100" b="1" dirty="0">
                <a:solidFill>
                  <a:schemeClr val="dk1"/>
                </a:solidFill>
                <a:latin typeface="Times New Roman"/>
                <a:ea typeface="Times New Roman"/>
                <a:cs typeface="Times New Roman"/>
                <a:sym typeface="Times New Roman"/>
              </a:rPr>
              <a:t>ELISAVA, Barcelona 2020)</a:t>
            </a:r>
            <a:endParaRPr sz="1100" b="0" i="0" u="none" strike="noStrike" cap="none" dirty="0">
              <a:solidFill>
                <a:srgbClr val="000000"/>
              </a:solidFill>
              <a:latin typeface="Arial"/>
              <a:ea typeface="Arial"/>
              <a:cs typeface="Arial"/>
              <a:sym typeface="Arial"/>
            </a:endParaRPr>
          </a:p>
          <a:p>
            <a:pPr marL="158750" lvl="0" indent="0" algn="l" rtl="0">
              <a:lnSpc>
                <a:spcPct val="100000"/>
              </a:lnSpc>
              <a:spcBef>
                <a:spcPts val="0"/>
              </a:spcBef>
              <a:spcAft>
                <a:spcPts val="0"/>
              </a:spcAft>
              <a:buSzPts val="1100"/>
              <a:buNone/>
            </a:pPr>
            <a:endParaRPr sz="1100" dirty="0">
              <a:solidFill>
                <a:schemeClr val="dk1"/>
              </a:solidFill>
              <a:latin typeface="Times New Roman"/>
              <a:ea typeface="Times New Roman"/>
              <a:cs typeface="Times New Roman"/>
              <a:sym typeface="Times New Roman"/>
            </a:endParaRPr>
          </a:p>
          <a:p>
            <a:pPr marL="457200" lvl="0" indent="-304800" algn="l" rtl="0">
              <a:lnSpc>
                <a:spcPct val="115000"/>
              </a:lnSpc>
              <a:spcBef>
                <a:spcPts val="1200"/>
              </a:spcBef>
              <a:spcAft>
                <a:spcPts val="0"/>
              </a:spcAft>
              <a:buClr>
                <a:schemeClr val="dk1"/>
              </a:buClr>
              <a:buSzPts val="1200"/>
              <a:buFont typeface="Times New Roman"/>
              <a:buChar char="●"/>
            </a:pPr>
            <a:r>
              <a:rPr lang="en-GB" sz="1100" b="0" i="0" u="none" strike="noStrike" cap="none" dirty="0">
                <a:solidFill>
                  <a:schemeClr val="dk1"/>
                </a:solidFill>
                <a:latin typeface="Times New Roman"/>
                <a:ea typeface="Times New Roman"/>
                <a:cs typeface="Times New Roman"/>
                <a:sym typeface="Times New Roman"/>
              </a:rPr>
              <a:t>One-pager of three design briefs developed by a single student (Tiago Rosado, postgrad student, MEATS, 2020)</a:t>
            </a: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GB" sz="1100" b="1" dirty="0">
                <a:solidFill>
                  <a:schemeClr val="dk1"/>
                </a:solidFill>
                <a:latin typeface="Times New Roman"/>
                <a:ea typeface="Times New Roman"/>
                <a:cs typeface="Times New Roman"/>
                <a:sym typeface="Times New Roman"/>
              </a:rPr>
              <a:t>EXPLORE FUTURES/EMERGENCE </a:t>
            </a:r>
            <a:r>
              <a:rPr lang="en-GB" sz="1100" b="0" dirty="0">
                <a:solidFill>
                  <a:schemeClr val="dk1"/>
                </a:solidFill>
                <a:latin typeface="Times New Roman"/>
                <a:ea typeface="Times New Roman"/>
                <a:cs typeface="Times New Roman"/>
                <a:sym typeface="Times New Roman"/>
              </a:rPr>
              <a:t>(example)</a:t>
            </a:r>
            <a:endParaRPr dirty="0"/>
          </a:p>
          <a:p>
            <a:pPr marL="0" lvl="0" indent="0" algn="l" rtl="0">
              <a:lnSpc>
                <a:spcPct val="115000"/>
              </a:lnSpc>
              <a:spcBef>
                <a:spcPts val="0"/>
              </a:spcBef>
              <a:spcAft>
                <a:spcPts val="0"/>
              </a:spcAft>
              <a:buSzPts val="1100"/>
              <a:buNone/>
            </a:pPr>
            <a:endParaRPr sz="1100" b="1" dirty="0">
              <a:solidFill>
                <a:schemeClr val="dk1"/>
              </a:solidFill>
              <a:latin typeface="Times New Roman"/>
              <a:ea typeface="Times New Roman"/>
              <a:cs typeface="Times New Roman"/>
              <a:sym typeface="Times New Roman"/>
            </a:endParaRPr>
          </a:p>
          <a:p>
            <a:pPr marL="0" lvl="0" indent="0" algn="l" rtl="0">
              <a:lnSpc>
                <a:spcPct val="115000"/>
              </a:lnSpc>
              <a:spcBef>
                <a:spcPts val="0"/>
              </a:spcBef>
              <a:spcAft>
                <a:spcPts val="0"/>
              </a:spcAft>
              <a:buSzPts val="1100"/>
              <a:buNone/>
            </a:pPr>
            <a:r>
              <a:rPr lang="en-GB" sz="1100" b="1" i="1" u="none" strike="noStrike" cap="none" dirty="0">
                <a:solidFill>
                  <a:srgbClr val="000000"/>
                </a:solidFill>
                <a:latin typeface="Arial"/>
                <a:ea typeface="Arial"/>
                <a:cs typeface="Arial"/>
                <a:sym typeface="Arial"/>
              </a:rPr>
              <a:t>Infrastructures for Public Space Interaction</a:t>
            </a:r>
            <a:r>
              <a:rPr lang="en-GB" sz="1100" b="1" i="0" u="none" strike="noStrike" cap="none" dirty="0">
                <a:solidFill>
                  <a:srgbClr val="000000"/>
                </a:solidFill>
                <a:latin typeface="Arial"/>
                <a:ea typeface="Arial"/>
                <a:cs typeface="Arial"/>
                <a:sym typeface="Arial"/>
              </a:rPr>
              <a:t> </a:t>
            </a:r>
            <a:r>
              <a:rPr lang="en-GB" sz="1100" b="1" dirty="0">
                <a:solidFill>
                  <a:schemeClr val="dk1"/>
                </a:solidFill>
                <a:latin typeface="Times New Roman"/>
                <a:ea typeface="Times New Roman"/>
                <a:cs typeface="Times New Roman"/>
                <a:sym typeface="Times New Roman"/>
              </a:rPr>
              <a:t>(Roger Paez, </a:t>
            </a:r>
            <a:r>
              <a:rPr lang="en-GB" sz="1100" b="1" i="0" u="none" strike="noStrike" cap="none" dirty="0">
                <a:solidFill>
                  <a:schemeClr val="dk1"/>
                </a:solidFill>
                <a:latin typeface="Times New Roman"/>
                <a:ea typeface="Times New Roman"/>
                <a:cs typeface="Times New Roman"/>
                <a:sym typeface="Times New Roman"/>
              </a:rPr>
              <a:t>Manuela </a:t>
            </a:r>
            <a:r>
              <a:rPr lang="en-GB" sz="1100" b="1" i="0" u="none" strike="noStrike" cap="none" dirty="0" err="1">
                <a:solidFill>
                  <a:schemeClr val="dk1"/>
                </a:solidFill>
                <a:latin typeface="Times New Roman"/>
                <a:ea typeface="Times New Roman"/>
                <a:cs typeface="Times New Roman"/>
                <a:sym typeface="Times New Roman"/>
              </a:rPr>
              <a:t>Valtchanova</a:t>
            </a:r>
            <a:r>
              <a:rPr lang="en-GB" sz="1100" b="1" i="0" u="none" strike="noStrike" cap="none" dirty="0">
                <a:solidFill>
                  <a:schemeClr val="dk1"/>
                </a:solidFill>
                <a:latin typeface="Times New Roman"/>
                <a:ea typeface="Times New Roman"/>
                <a:cs typeface="Times New Roman"/>
                <a:sym typeface="Times New Roman"/>
              </a:rPr>
              <a:t>, Toni Montes, </a:t>
            </a:r>
            <a:r>
              <a:rPr lang="en-GB" sz="1100" b="1" i="0" u="none" strike="noStrike" cap="none" dirty="0" err="1">
                <a:solidFill>
                  <a:schemeClr val="dk1"/>
                </a:solidFill>
                <a:latin typeface="Times New Roman"/>
                <a:ea typeface="Times New Roman"/>
                <a:cs typeface="Times New Roman"/>
                <a:sym typeface="Times New Roman"/>
              </a:rPr>
              <a:t>Curro</a:t>
            </a:r>
            <a:r>
              <a:rPr lang="en-GB" sz="1100" b="1" i="0" u="none" strike="noStrike" cap="none" dirty="0">
                <a:solidFill>
                  <a:schemeClr val="dk1"/>
                </a:solidFill>
                <a:latin typeface="Times New Roman"/>
                <a:ea typeface="Times New Roman"/>
                <a:cs typeface="Times New Roman"/>
                <a:sym typeface="Times New Roman"/>
              </a:rPr>
              <a:t> Claret. </a:t>
            </a:r>
            <a:r>
              <a:rPr lang="en-GB" sz="1100" b="1" dirty="0">
                <a:solidFill>
                  <a:schemeClr val="dk1"/>
                </a:solidFill>
                <a:latin typeface="Times New Roman"/>
                <a:ea typeface="Times New Roman"/>
                <a:cs typeface="Times New Roman"/>
                <a:sym typeface="Times New Roman"/>
              </a:rPr>
              <a:t>ELISAVA, Barcelona 2020)</a:t>
            </a:r>
            <a:endParaRPr sz="1100" b="0" i="0" u="none" strike="noStrike" cap="none" dirty="0">
              <a:solidFill>
                <a:srgbClr val="000000"/>
              </a:solidFill>
              <a:latin typeface="Arial"/>
              <a:ea typeface="Arial"/>
              <a:cs typeface="Arial"/>
              <a:sym typeface="Arial"/>
            </a:endParaRPr>
          </a:p>
          <a:p>
            <a:pPr marL="158750" lvl="0" indent="0" algn="l" rtl="0">
              <a:lnSpc>
                <a:spcPct val="100000"/>
              </a:lnSpc>
              <a:spcBef>
                <a:spcPts val="0"/>
              </a:spcBef>
              <a:spcAft>
                <a:spcPts val="0"/>
              </a:spcAft>
              <a:buSzPts val="1100"/>
              <a:buNone/>
            </a:pPr>
            <a:endParaRPr sz="1100" dirty="0">
              <a:solidFill>
                <a:schemeClr val="dk1"/>
              </a:solidFill>
              <a:latin typeface="Times New Roman"/>
              <a:ea typeface="Times New Roman"/>
              <a:cs typeface="Times New Roman"/>
              <a:sym typeface="Times New Roman"/>
            </a:endParaRPr>
          </a:p>
          <a:p>
            <a:pPr marL="457200" marR="0" lvl="0" indent="-304800" algn="l" rtl="0">
              <a:lnSpc>
                <a:spcPct val="115000"/>
              </a:lnSpc>
              <a:spcBef>
                <a:spcPts val="1200"/>
              </a:spcBef>
              <a:spcAft>
                <a:spcPts val="0"/>
              </a:spcAft>
              <a:buClr>
                <a:schemeClr val="dk1"/>
              </a:buClr>
              <a:buSzPts val="1200"/>
              <a:buFont typeface="Times New Roman"/>
              <a:buChar char="●"/>
            </a:pPr>
            <a:r>
              <a:rPr lang="en-GB" sz="1100" b="0" i="0" u="none" strike="noStrike" cap="none" dirty="0">
                <a:solidFill>
                  <a:schemeClr val="dk1"/>
                </a:solidFill>
                <a:latin typeface="Times New Roman"/>
                <a:ea typeface="Times New Roman"/>
                <a:cs typeface="Times New Roman"/>
                <a:sym typeface="Times New Roman"/>
              </a:rPr>
              <a:t>Summary of the design proposal developed by a single student based on distillation of previous design briefs (Space Invaders: Augmented Reality for Social Cohesion, Tiago Rosado, postgrad student, MEATS, 2020)</a:t>
            </a: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Shape 300"/>
          <p:cNvSpPr>
            <a:spLocks noGrp="1" noRot="1" noChangeAspect="1"/>
          </p:cNvSpPr>
          <p:nvPr>
            <p:ph type="sldImg"/>
          </p:nvPr>
        </p:nvSpPr>
        <p:spPr>
          <a:xfrm>
            <a:off x="381000" y="685800"/>
            <a:ext cx="6096000" cy="3429000"/>
          </a:xfrm>
          <a:prstGeom prst="rect">
            <a:avLst/>
          </a:prstGeom>
        </p:spPr>
        <p:txBody>
          <a:bodyPr/>
          <a:lstStyle/>
          <a:p>
            <a:endParaRPr/>
          </a:p>
        </p:txBody>
      </p:sp>
      <p:sp>
        <p:nvSpPr>
          <p:cNvPr id="301" name="Shape 301"/>
          <p:cNvSpPr>
            <a:spLocks noGrp="1"/>
          </p:cNvSpPr>
          <p:nvPr>
            <p:ph type="body" sz="quarter" idx="1"/>
          </p:nvPr>
        </p:nvSpPr>
        <p:spPr>
          <a:prstGeom prst="rect">
            <a:avLst/>
          </a:prstGeom>
        </p:spPr>
        <p:txBody>
          <a:bodyPr/>
          <a:lstStyle/>
          <a:p>
            <a:pPr>
              <a:defRPr b="1"/>
            </a:pPr>
            <a:r>
              <a:rPr dirty="0"/>
              <a:t>Situation Rooms </a:t>
            </a:r>
          </a:p>
          <a:p>
            <a:r>
              <a:rPr dirty="0"/>
              <a:t>proliferate imaginaries using the basic tenets of play:</a:t>
            </a:r>
          </a:p>
          <a:p>
            <a:pPr marL="457200" indent="-304800">
              <a:buClr>
                <a:srgbClr val="000000"/>
              </a:buClr>
              <a:buSzPts val="1200"/>
              <a:buFont typeface="Times New Roman"/>
              <a:buChar char="●"/>
            </a:pPr>
            <a:r>
              <a:rPr dirty="0"/>
              <a:t>a specifically defined space and time</a:t>
            </a:r>
          </a:p>
          <a:p>
            <a:pPr marL="457200" indent="-304800">
              <a:buClr>
                <a:srgbClr val="000000"/>
              </a:buClr>
              <a:buSzPts val="1200"/>
              <a:buFont typeface="Times New Roman"/>
              <a:buChar char="●"/>
            </a:pPr>
            <a:r>
              <a:rPr dirty="0"/>
              <a:t>a series of (factual and self-imposed) constraints</a:t>
            </a:r>
          </a:p>
          <a:p>
            <a:pPr marL="457200" indent="-304800">
              <a:buClr>
                <a:srgbClr val="000000"/>
              </a:buClr>
              <a:buSzPts val="1200"/>
              <a:buFont typeface="Times New Roman"/>
              <a:buChar char="●"/>
            </a:pPr>
            <a:r>
              <a:rPr dirty="0"/>
              <a:t>the incorporation of chance</a:t>
            </a:r>
          </a:p>
          <a:p>
            <a:pPr marL="101600" indent="-31750"/>
            <a:endParaRPr dirty="0"/>
          </a:p>
          <a:p>
            <a:r>
              <a:rPr dirty="0"/>
              <a:t>Situation rooms generate a temporary heterotopic condition conducive to exploration</a:t>
            </a:r>
            <a:r>
              <a:rPr lang="ca-ES" dirty="0"/>
              <a:t>.</a:t>
            </a: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Shape 300"/>
          <p:cNvSpPr>
            <a:spLocks noGrp="1" noRot="1" noChangeAspect="1"/>
          </p:cNvSpPr>
          <p:nvPr>
            <p:ph type="sldImg"/>
          </p:nvPr>
        </p:nvSpPr>
        <p:spPr>
          <a:xfrm>
            <a:off x="381000" y="685800"/>
            <a:ext cx="6096000" cy="3429000"/>
          </a:xfrm>
          <a:prstGeom prst="rect">
            <a:avLst/>
          </a:prstGeom>
        </p:spPr>
        <p:txBody>
          <a:bodyPr/>
          <a:lstStyle/>
          <a:p>
            <a:endParaRPr/>
          </a:p>
        </p:txBody>
      </p:sp>
      <p:sp>
        <p:nvSpPr>
          <p:cNvPr id="301" name="Shape 301"/>
          <p:cNvSpPr>
            <a:spLocks noGrp="1"/>
          </p:cNvSpPr>
          <p:nvPr>
            <p:ph type="body" sz="quarter" idx="1"/>
          </p:nvPr>
        </p:nvSpPr>
        <p:spPr>
          <a:prstGeom prst="rect">
            <a:avLst/>
          </a:prstGeom>
        </p:spPr>
        <p:txBody>
          <a:bodyPr/>
          <a:lstStyle/>
          <a:p>
            <a:pPr>
              <a:defRPr b="1"/>
            </a:pPr>
            <a:r>
              <a:rPr lang="en-GB" dirty="0" err="1"/>
              <a:t>Diagramme</a:t>
            </a:r>
            <a:r>
              <a:rPr lang="en-GB" dirty="0"/>
              <a:t> of SITUATION ROOM methodology</a:t>
            </a:r>
            <a:r>
              <a:rPr lang="en-GB" b="0" dirty="0"/>
              <a:t> (Roger Paez and Manuela </a:t>
            </a:r>
            <a:r>
              <a:rPr lang="en-GB" b="0" dirty="0" err="1"/>
              <a:t>Valtchanova</a:t>
            </a:r>
            <a:r>
              <a:rPr lang="en-GB" b="0" dirty="0"/>
              <a:t>)</a:t>
            </a:r>
          </a:p>
          <a:p>
            <a:r>
              <a:rPr lang="en-GB" dirty="0"/>
              <a:t>Developed for </a:t>
            </a:r>
            <a:r>
              <a:rPr lang="en-GB" dirty="0" err="1"/>
              <a:t>SUrF</a:t>
            </a:r>
            <a:r>
              <a:rPr lang="en-GB" dirty="0"/>
              <a:t> Erasmus+ project, MEATS Elisava 2023-2026.</a:t>
            </a:r>
          </a:p>
          <a:p>
            <a:endParaRPr lang="en-GB" dirty="0"/>
          </a:p>
          <a:p>
            <a:r>
              <a:rPr lang="en-GB" dirty="0"/>
              <a:t>The </a:t>
            </a:r>
            <a:r>
              <a:rPr lang="en-GB" dirty="0" err="1"/>
              <a:t>diagramme</a:t>
            </a:r>
            <a:r>
              <a:rPr lang="en-GB" dirty="0"/>
              <a:t> shows three phases (RESEARCH, GAME, PROPOSALS), and focuses on the Dynamics of the central, playful phase.</a:t>
            </a:r>
          </a:p>
          <a:p>
            <a:pPr indent="158750"/>
            <a:endParaRPr lang="en-GB" dirty="0"/>
          </a:p>
          <a:p>
            <a:pPr marL="457200" indent="-304800">
              <a:buClr>
                <a:srgbClr val="000000"/>
              </a:buClr>
              <a:buSzPts val="1200"/>
              <a:buFont typeface="Times New Roman"/>
              <a:buChar char="●"/>
            </a:pPr>
            <a:r>
              <a:rPr lang="en-GB" dirty="0"/>
              <a:t>Top: Format key</a:t>
            </a:r>
          </a:p>
          <a:p>
            <a:pPr marL="457200" indent="-304800">
              <a:buClr>
                <a:srgbClr val="000000"/>
              </a:buClr>
              <a:buSzPts val="1200"/>
              <a:buFont typeface="Times New Roman"/>
              <a:buChar char="●"/>
            </a:pPr>
            <a:r>
              <a:rPr lang="en-GB" dirty="0"/>
              <a:t>Centre: flow </a:t>
            </a:r>
            <a:r>
              <a:rPr lang="en-GB" dirty="0" err="1"/>
              <a:t>diagramme</a:t>
            </a:r>
            <a:r>
              <a:rPr lang="en-GB" dirty="0"/>
              <a:t> showing the game-like design process (from Space Prepping to Design Briefs)</a:t>
            </a:r>
          </a:p>
          <a:p>
            <a:pPr marL="457200" indent="-304800">
              <a:buClr>
                <a:srgbClr val="000000"/>
              </a:buClr>
              <a:buSzPts val="1200"/>
              <a:buFont typeface="Times New Roman"/>
              <a:buChar char="●"/>
            </a:pPr>
            <a:r>
              <a:rPr lang="en-GB" dirty="0"/>
              <a:t>Bottom: Action key</a:t>
            </a:r>
          </a:p>
        </p:txBody>
      </p:sp>
    </p:spTree>
    <p:extLst>
      <p:ext uri="{BB962C8B-B14F-4D97-AF65-F5344CB8AC3E}">
        <p14:creationId xmlns:p14="http://schemas.microsoft.com/office/powerpoint/2010/main" val="28112135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b="1"/>
            </a:pPr>
            <a:r>
              <a:rPr lang="en-US" dirty="0"/>
              <a:t>Research</a:t>
            </a:r>
          </a:p>
          <a:p>
            <a:r>
              <a:rPr lang="en-US" dirty="0"/>
              <a:t>To define the main challenges and hypotheses of the chosen topic, including:</a:t>
            </a:r>
          </a:p>
          <a:p>
            <a:pPr marL="457200" indent="-304800">
              <a:buClr>
                <a:srgbClr val="000000"/>
              </a:buClr>
              <a:buSzPts val="1200"/>
              <a:buFont typeface="Times New Roman"/>
              <a:buChar char="●"/>
            </a:pPr>
            <a:r>
              <a:rPr lang="en-US" dirty="0"/>
              <a:t>The definition of the (physical, social and cultural) context of interest</a:t>
            </a:r>
          </a:p>
          <a:p>
            <a:pPr marL="457200" indent="-304800">
              <a:buClr>
                <a:srgbClr val="000000"/>
              </a:buClr>
              <a:buSzPts val="1200"/>
              <a:buFont typeface="Times New Roman"/>
              <a:buChar char="●"/>
            </a:pPr>
            <a:r>
              <a:rPr lang="en-US" dirty="0"/>
              <a:t>The preparation of the research booklets and the cards needed to play the game</a:t>
            </a:r>
          </a:p>
          <a:p>
            <a:endParaRPr lang="en-US" dirty="0"/>
          </a:p>
          <a:p>
            <a:endParaRPr lang="en-GB" dirty="0"/>
          </a:p>
        </p:txBody>
      </p:sp>
    </p:spTree>
    <p:extLst>
      <p:ext uri="{BB962C8B-B14F-4D97-AF65-F5344CB8AC3E}">
        <p14:creationId xmlns:p14="http://schemas.microsoft.com/office/powerpoint/2010/main" val="17989996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b="1" dirty="0"/>
              <a:t>RESEARCH sample</a:t>
            </a:r>
          </a:p>
          <a:p>
            <a:pPr marL="0" lvl="0" indent="0" algn="l" rtl="0">
              <a:lnSpc>
                <a:spcPct val="100000"/>
              </a:lnSpc>
              <a:spcBef>
                <a:spcPts val="0"/>
              </a:spcBef>
              <a:spcAft>
                <a:spcPts val="0"/>
              </a:spcAft>
              <a:buSzPts val="1100"/>
              <a:buNone/>
            </a:pPr>
            <a:endParaRPr lang="en-GB" b="1" dirty="0"/>
          </a:p>
          <a:p>
            <a:pPr marL="0" marR="0" lvl="0" indent="0" algn="l" defTabSz="914400" rtl="0" eaLnBrk="1" fontAlgn="auto" latinLnBrk="0" hangingPunct="1">
              <a:lnSpc>
                <a:spcPct val="100000"/>
              </a:lnSpc>
              <a:spcBef>
                <a:spcPts val="0"/>
              </a:spcBef>
              <a:spcAft>
                <a:spcPts val="0"/>
              </a:spcAft>
              <a:buClrTx/>
              <a:buSzPts val="1100"/>
              <a:buFontTx/>
              <a:buNone/>
              <a:tabLst/>
              <a:defRPr/>
            </a:pPr>
            <a:r>
              <a:rPr lang="en-GB" sz="1200" b="1" dirty="0" err="1">
                <a:solidFill>
                  <a:schemeClr val="dk1"/>
                </a:solidFill>
                <a:latin typeface="Open Sans"/>
                <a:ea typeface="Open Sans"/>
                <a:cs typeface="Open Sans"/>
                <a:sym typeface="Open Sans"/>
              </a:rPr>
              <a:t>SUrF</a:t>
            </a:r>
            <a:r>
              <a:rPr lang="en-GB" sz="1200" b="1" dirty="0">
                <a:solidFill>
                  <a:schemeClr val="dk1"/>
                </a:solidFill>
                <a:latin typeface="Open Sans"/>
                <a:ea typeface="Open Sans"/>
                <a:cs typeface="Open Sans"/>
                <a:sym typeface="Open Sans"/>
              </a:rPr>
              <a:t> Situation Rooms_</a:t>
            </a:r>
            <a:r>
              <a:rPr lang="en-GB" sz="1200" dirty="0">
                <a:solidFill>
                  <a:schemeClr val="dk1"/>
                </a:solidFill>
                <a:latin typeface="Open Sans"/>
                <a:ea typeface="Open Sans"/>
                <a:cs typeface="Open Sans"/>
                <a:sym typeface="Open Sans"/>
              </a:rPr>
              <a:t> MEATS Elisava, initial research on precedents (activist, cultural, political, academic).</a:t>
            </a:r>
          </a:p>
          <a:p>
            <a:pPr marL="0" marR="0" lvl="0" indent="0" algn="l" defTabSz="914400" rtl="0" eaLnBrk="1" fontAlgn="auto" latinLnBrk="0" hangingPunct="1">
              <a:lnSpc>
                <a:spcPct val="100000"/>
              </a:lnSpc>
              <a:spcBef>
                <a:spcPts val="0"/>
              </a:spcBef>
              <a:spcAft>
                <a:spcPts val="0"/>
              </a:spcAft>
              <a:buClrTx/>
              <a:buSzPts val="1100"/>
              <a:buFontTx/>
              <a:buNone/>
              <a:tabLst/>
              <a:defRPr/>
            </a:pPr>
            <a:r>
              <a:rPr lang="fr-FR" i="0" dirty="0"/>
              <a:t>Barcelona, 2024. Research on situation </a:t>
            </a:r>
            <a:r>
              <a:rPr lang="fr-FR" i="0" dirty="0" err="1"/>
              <a:t>room’s</a:t>
            </a:r>
            <a:r>
              <a:rPr lang="fr-FR" i="0" dirty="0"/>
              <a:t> </a:t>
            </a:r>
            <a:r>
              <a:rPr lang="fr-FR" i="0" dirty="0" err="1"/>
              <a:t>precedents</a:t>
            </a:r>
            <a:r>
              <a:rPr lang="fr-FR" i="0" dirty="0"/>
              <a:t> by Mar Gené and Lorna </a:t>
            </a:r>
            <a:r>
              <a:rPr lang="fr-FR" i="0" dirty="0" err="1"/>
              <a:t>Mulero</a:t>
            </a:r>
            <a:r>
              <a:rPr lang="fr-FR" i="0" dirty="0"/>
              <a:t>, </a:t>
            </a:r>
            <a:r>
              <a:rPr lang="fr-FR" i="0" dirty="0" err="1"/>
              <a:t>supervised</a:t>
            </a:r>
            <a:r>
              <a:rPr lang="fr-FR" i="0" dirty="0"/>
              <a:t> by Roger Paez and Manuela </a:t>
            </a:r>
            <a:r>
              <a:rPr lang="fr-FR" i="0" dirty="0" err="1"/>
              <a:t>Valtchanova</a:t>
            </a:r>
            <a:r>
              <a:rPr lang="fr-FR" i="0" dirty="0"/>
              <a:t>. </a:t>
            </a:r>
          </a:p>
          <a:p>
            <a:pPr marL="0" marR="0" lvl="0" indent="0" algn="l" defTabSz="914400" rtl="0" eaLnBrk="1" fontAlgn="auto" latinLnBrk="0" hangingPunct="1">
              <a:lnSpc>
                <a:spcPct val="100000"/>
              </a:lnSpc>
              <a:spcBef>
                <a:spcPts val="0"/>
              </a:spcBef>
              <a:spcAft>
                <a:spcPts val="0"/>
              </a:spcAft>
              <a:buClrTx/>
              <a:buSzPts val="1100"/>
              <a:buFontTx/>
              <a:buNone/>
              <a:tabLst/>
              <a:defRPr/>
            </a:pPr>
            <a:endParaRPr lang="en-GB" sz="1200" dirty="0">
              <a:solidFill>
                <a:schemeClr val="dk1"/>
              </a:solidFill>
              <a:latin typeface="Rethink Sans"/>
              <a:ea typeface="Rethink Sans"/>
              <a:cs typeface="Rethink Sans"/>
              <a:sym typeface="Rethink Sans"/>
            </a:endParaRPr>
          </a:p>
          <a:p>
            <a:pPr marL="0" marR="0" lvl="0" indent="0" algn="l" defTabSz="914400" rtl="0" eaLnBrk="1" fontAlgn="auto" latinLnBrk="0" hangingPunct="1">
              <a:lnSpc>
                <a:spcPct val="100000"/>
              </a:lnSpc>
              <a:spcBef>
                <a:spcPts val="0"/>
              </a:spcBef>
              <a:spcAft>
                <a:spcPts val="0"/>
              </a:spcAft>
              <a:buClrTx/>
              <a:buSzPts val="1100"/>
              <a:buFontTx/>
              <a:buNone/>
              <a:tabLst/>
              <a:defRPr/>
            </a:pPr>
            <a:endParaRPr lang="fr-FR" i="1" dirty="0"/>
          </a:p>
          <a:p>
            <a:pPr marL="0" lvl="0" indent="0" algn="l" rtl="0">
              <a:lnSpc>
                <a:spcPct val="100000"/>
              </a:lnSpc>
              <a:spcBef>
                <a:spcPts val="0"/>
              </a:spcBef>
              <a:spcAft>
                <a:spcPts val="0"/>
              </a:spcAft>
              <a:buSzPts val="1100"/>
              <a:buNone/>
            </a:pPr>
            <a:endParaRPr b="1"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b="1"/>
            </a:pPr>
            <a:r>
              <a:rPr lang="en-US" dirty="0"/>
              <a:t>Game</a:t>
            </a:r>
          </a:p>
          <a:p>
            <a:r>
              <a:rPr lang="en-US" dirty="0"/>
              <a:t>In a situation room setting, use game-based practices to:</a:t>
            </a:r>
          </a:p>
          <a:p>
            <a:pPr marL="457200" indent="-304800">
              <a:buClr>
                <a:srgbClr val="000000"/>
              </a:buClr>
              <a:buSzPts val="1200"/>
              <a:buFont typeface="Times New Roman"/>
              <a:buChar char="●"/>
            </a:pPr>
            <a:r>
              <a:rPr lang="en-US" dirty="0"/>
              <a:t>foster lateral thinking to </a:t>
            </a:r>
          </a:p>
          <a:p>
            <a:pPr marL="457200" indent="-304800">
              <a:buClr>
                <a:srgbClr val="000000"/>
              </a:buClr>
              <a:buSzPts val="1200"/>
              <a:buFont typeface="Times New Roman"/>
              <a:buChar char="●"/>
            </a:pPr>
            <a:r>
              <a:rPr lang="en-US" dirty="0"/>
              <a:t>explore novel ways of addressing design opportunities on the chosen topic and context, </a:t>
            </a:r>
          </a:p>
          <a:p>
            <a:pPr marL="457200" indent="-304800">
              <a:buClr>
                <a:srgbClr val="000000"/>
              </a:buClr>
              <a:buSzPts val="1200"/>
              <a:buFont typeface="Times New Roman"/>
              <a:buChar char="●"/>
            </a:pPr>
            <a:r>
              <a:rPr lang="en-US" dirty="0"/>
              <a:t>distilling them into design briefs </a:t>
            </a:r>
          </a:p>
          <a:p>
            <a:pPr marL="457200" indent="-304800">
              <a:buClr>
                <a:srgbClr val="000000"/>
              </a:buClr>
              <a:buSzPts val="1200"/>
              <a:buFont typeface="Times New Roman"/>
              <a:buChar char="●"/>
            </a:pPr>
            <a:r>
              <a:rPr lang="en-US" dirty="0"/>
              <a:t>with a potential high impact in triggering positive changes in the present.</a:t>
            </a:r>
          </a:p>
          <a:p>
            <a:endParaRPr lang="en-GB" dirty="0"/>
          </a:p>
        </p:txBody>
      </p:sp>
    </p:spTree>
    <p:extLst>
      <p:ext uri="{BB962C8B-B14F-4D97-AF65-F5344CB8AC3E}">
        <p14:creationId xmlns:p14="http://schemas.microsoft.com/office/powerpoint/2010/main" val="29187368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8" name="Google Shape;278;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b="1" dirty="0"/>
              <a:t>GAME sample</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fr-FR" i="0"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err="1"/>
              <a:t>SUrF</a:t>
            </a:r>
            <a:r>
              <a:rPr lang="fr-FR" i="0" dirty="0"/>
              <a:t> Situation </a:t>
            </a:r>
            <a:r>
              <a:rPr lang="fr-FR" i="0" dirty="0" err="1"/>
              <a:t>Rooms</a:t>
            </a:r>
            <a:r>
              <a:rPr lang="fr-FR" i="0" dirty="0"/>
              <a:t>_ MEATS Elisava, Barcelona, 2024</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fr-FR" i="0"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Participants:</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FACULTY: Roger Paez, Manuela </a:t>
            </a:r>
            <a:r>
              <a:rPr lang="fr-FR" i="0" dirty="0" err="1"/>
              <a:t>Valtchanova</a:t>
            </a:r>
            <a:r>
              <a:rPr lang="fr-FR" i="0" dirty="0"/>
              <a:t>, Mar Gené, Lorna </a:t>
            </a:r>
            <a:r>
              <a:rPr lang="fr-FR" i="0" dirty="0" err="1"/>
              <a:t>Mulero</a:t>
            </a:r>
            <a:r>
              <a:rPr lang="fr-FR" i="0" dirty="0"/>
              <a:t>.</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STUDENTS: Lara Bertin, Rebecca Diaz, </a:t>
            </a:r>
            <a:r>
              <a:rPr lang="fr-FR" i="0" dirty="0" err="1"/>
              <a:t>Athina</a:t>
            </a:r>
            <a:r>
              <a:rPr lang="fr-FR" i="0" dirty="0"/>
              <a:t> </a:t>
            </a:r>
            <a:r>
              <a:rPr lang="fr-FR" i="0" dirty="0" err="1"/>
              <a:t>Fatourou</a:t>
            </a:r>
            <a:r>
              <a:rPr lang="fr-FR" i="0" dirty="0"/>
              <a:t>, Rana </a:t>
            </a:r>
            <a:r>
              <a:rPr lang="fr-FR" i="0" dirty="0" err="1"/>
              <a:t>Genç</a:t>
            </a:r>
            <a:r>
              <a:rPr lang="fr-FR" i="0" dirty="0"/>
              <a:t>, Josefina </a:t>
            </a:r>
            <a:r>
              <a:rPr lang="fr-FR" i="0" dirty="0" err="1"/>
              <a:t>Gestoso</a:t>
            </a:r>
            <a:r>
              <a:rPr lang="fr-FR" i="0" dirty="0"/>
              <a:t>, Sofia </a:t>
            </a:r>
            <a:r>
              <a:rPr lang="fr-FR" i="0" dirty="0" err="1"/>
              <a:t>Giannoulidou</a:t>
            </a:r>
            <a:r>
              <a:rPr lang="fr-FR" i="0" dirty="0"/>
              <a:t>, </a:t>
            </a:r>
            <a:r>
              <a:rPr lang="fr-FR" i="0" dirty="0" err="1"/>
              <a:t>Sahar</a:t>
            </a:r>
            <a:r>
              <a:rPr lang="fr-FR" i="0" dirty="0"/>
              <a:t> </a:t>
            </a:r>
            <a:r>
              <a:rPr lang="fr-FR" i="0" dirty="0" err="1"/>
              <a:t>Hameiri</a:t>
            </a:r>
            <a:r>
              <a:rPr lang="fr-FR" i="0" dirty="0"/>
              <a:t>, </a:t>
            </a:r>
            <a:r>
              <a:rPr lang="fr-FR" i="0" dirty="0" err="1"/>
              <a:t>Ufkum</a:t>
            </a:r>
            <a:r>
              <a:rPr lang="fr-FR" i="0" dirty="0"/>
              <a:t> </a:t>
            </a:r>
            <a:r>
              <a:rPr lang="fr-FR" i="0" dirty="0" err="1"/>
              <a:t>Kaçar</a:t>
            </a:r>
            <a:r>
              <a:rPr lang="fr-FR" i="0" dirty="0"/>
              <a:t>, Kiran </a:t>
            </a:r>
            <a:r>
              <a:rPr lang="fr-FR" i="0" dirty="0" err="1"/>
              <a:t>Karwal</a:t>
            </a:r>
            <a:r>
              <a:rPr lang="fr-FR" i="0" dirty="0"/>
              <a:t>, Eduardo </a:t>
            </a:r>
            <a:r>
              <a:rPr lang="fr-FR" i="0" dirty="0" err="1"/>
              <a:t>Lazo</a:t>
            </a:r>
            <a:r>
              <a:rPr lang="fr-FR" i="0" dirty="0"/>
              <a:t>, Diego Mata, Xavier </a:t>
            </a:r>
            <a:r>
              <a:rPr lang="fr-FR" i="0" dirty="0" err="1"/>
              <a:t>Molins</a:t>
            </a:r>
            <a:r>
              <a:rPr lang="fr-FR" i="0" dirty="0"/>
              <a:t>, Ane </a:t>
            </a:r>
            <a:r>
              <a:rPr lang="fr-FR" i="0" dirty="0" err="1"/>
              <a:t>Santillan</a:t>
            </a:r>
            <a:r>
              <a:rPr lang="fr-FR" i="0" dirty="0"/>
              <a:t>, </a:t>
            </a:r>
            <a:r>
              <a:rPr lang="fr-FR" i="0" dirty="0" err="1"/>
              <a:t>Majka</a:t>
            </a:r>
            <a:r>
              <a:rPr lang="fr-FR" i="0" dirty="0"/>
              <a:t> </a:t>
            </a:r>
            <a:r>
              <a:rPr lang="fr-FR" i="0" dirty="0" err="1"/>
              <a:t>Tkacikova</a:t>
            </a:r>
            <a:r>
              <a:rPr lang="fr-FR" i="0" dirty="0"/>
              <a:t>, Axelle van Eupen.</a:t>
            </a:r>
          </a:p>
          <a:p>
            <a:pPr marL="0" marR="0" lvl="0" indent="0" algn="l" rtl="0">
              <a:lnSpc>
                <a:spcPct val="100000"/>
              </a:lnSpc>
              <a:spcBef>
                <a:spcPts val="0"/>
              </a:spcBef>
              <a:spcAft>
                <a:spcPts val="0"/>
              </a:spcAft>
              <a:buClr>
                <a:srgbClr val="000000"/>
              </a:buClr>
              <a:buSzPts val="1100"/>
              <a:buFont typeface="Arial"/>
              <a:buNone/>
            </a:pPr>
            <a:endParaRPr b="1"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b="1"/>
            </a:pPr>
            <a:r>
              <a:rPr lang="en-US" dirty="0"/>
              <a:t>Proposals</a:t>
            </a:r>
          </a:p>
          <a:p>
            <a:pPr marL="457200" indent="-304800">
              <a:buClr>
                <a:srgbClr val="000000"/>
              </a:buClr>
              <a:buSzPts val="1200"/>
              <a:buFont typeface="Times New Roman"/>
              <a:buChar char="●"/>
            </a:pPr>
            <a:r>
              <a:rPr lang="en-US" dirty="0"/>
              <a:t>Test different proposals responding to the design briefs generated in the previous phase (it can be done within the same group of students, but ideally involving a different set of students, even from different levels and/or institutions)</a:t>
            </a:r>
          </a:p>
          <a:p>
            <a:pPr marL="457200" indent="-304800">
              <a:buClr>
                <a:srgbClr val="000000"/>
              </a:buClr>
              <a:buSzPts val="1200"/>
              <a:buFont typeface="Times New Roman"/>
              <a:buChar char="●"/>
            </a:pPr>
            <a:r>
              <a:rPr lang="en-US" dirty="0"/>
              <a:t>The main objective of the proposals is to test, visualize, and evaluate future urban scenarios to prompt design challenges in the present.</a:t>
            </a:r>
          </a:p>
          <a:p>
            <a:endParaRPr lang="en-GB" dirty="0"/>
          </a:p>
        </p:txBody>
      </p:sp>
    </p:spTree>
    <p:extLst>
      <p:ext uri="{BB962C8B-B14F-4D97-AF65-F5344CB8AC3E}">
        <p14:creationId xmlns:p14="http://schemas.microsoft.com/office/powerpoint/2010/main" val="18334590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b="1" dirty="0"/>
              <a:t>PROPOSAL sample</a:t>
            </a:r>
            <a:endParaRPr b="1" dirty="0"/>
          </a:p>
          <a:p>
            <a:pPr marL="0" lvl="0" indent="0" algn="l" rtl="0">
              <a:lnSpc>
                <a:spcPct val="100000"/>
              </a:lnSpc>
              <a:spcBef>
                <a:spcPts val="0"/>
              </a:spcBef>
              <a:spcAft>
                <a:spcPts val="0"/>
              </a:spcAft>
              <a:buSzPts val="1100"/>
              <a:buNone/>
            </a:pPr>
            <a:endParaRPr lang="ca-ES" dirty="0"/>
          </a:p>
          <a:p>
            <a:pPr marL="0" marR="0" lvl="0" indent="0" algn="l" defTabSz="914400" rtl="0" eaLnBrk="1" fontAlgn="auto" latinLnBrk="0" hangingPunct="1">
              <a:lnSpc>
                <a:spcPct val="100000"/>
              </a:lnSpc>
              <a:spcBef>
                <a:spcPts val="0"/>
              </a:spcBef>
              <a:spcAft>
                <a:spcPts val="0"/>
              </a:spcAft>
              <a:buClrTx/>
              <a:buSzPts val="1100"/>
              <a:buFontTx/>
              <a:buNone/>
              <a:tabLst/>
              <a:defRPr/>
            </a:pPr>
            <a:r>
              <a:rPr lang="fr-FR" i="0" dirty="0" err="1"/>
              <a:t>Climatic</a:t>
            </a:r>
            <a:r>
              <a:rPr lang="fr-FR" i="0" dirty="0"/>
              <a:t> Shelter, Mar Gené, 2024</a:t>
            </a: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b="1" dirty="0"/>
              <a:t>Structure</a:t>
            </a:r>
          </a:p>
          <a:p>
            <a:endParaRPr lang="en-US" b="1" dirty="0"/>
          </a:p>
          <a:p>
            <a:r>
              <a:rPr lang="en-US" dirty="0"/>
              <a:t>The basic Situation Room structure  is composed of three phases:</a:t>
            </a:r>
          </a:p>
          <a:p>
            <a:endParaRPr lang="en-US" dirty="0"/>
          </a:p>
          <a:p>
            <a:pPr marL="457200" indent="-304800">
              <a:buClr>
                <a:srgbClr val="000000"/>
              </a:buClr>
              <a:buSzPts val="1200"/>
              <a:buFont typeface="Times New Roman"/>
              <a:buChar char="●"/>
            </a:pPr>
            <a:r>
              <a:rPr lang="en-US" b="1" dirty="0"/>
              <a:t>Research</a:t>
            </a:r>
            <a:r>
              <a:rPr lang="en-US" dirty="0"/>
              <a:t>: systematic research on all the relevant aspects of the topic of interest with a special focus on context-related specificities and preferable futures</a:t>
            </a:r>
          </a:p>
          <a:p>
            <a:pPr marL="457200" indent="-304800">
              <a:buClr>
                <a:srgbClr val="000000"/>
              </a:buClr>
              <a:buSzPts val="1200"/>
              <a:buFont typeface="Times New Roman"/>
              <a:buChar char="●"/>
            </a:pPr>
            <a:r>
              <a:rPr lang="en-US" b="1" dirty="0"/>
              <a:t>Game</a:t>
            </a:r>
            <a:r>
              <a:rPr lang="en-US" dirty="0"/>
              <a:t>: multi-agent creative exploration in  heterotopic space-time conditions</a:t>
            </a:r>
          </a:p>
          <a:p>
            <a:pPr marL="457200" indent="-304800">
              <a:buClr>
                <a:srgbClr val="000000"/>
              </a:buClr>
              <a:buSzPts val="1200"/>
              <a:buFont typeface="Times New Roman"/>
              <a:buChar char="●"/>
            </a:pPr>
            <a:r>
              <a:rPr lang="en-US" b="1" dirty="0"/>
              <a:t>Proposals</a:t>
            </a:r>
            <a:r>
              <a:rPr lang="en-US" dirty="0"/>
              <a:t>: proliferate design proposals based on the design briefs distilled in the previous phase </a:t>
            </a:r>
          </a:p>
          <a:p>
            <a:pPr marL="152400" indent="0">
              <a:buClr>
                <a:srgbClr val="000000"/>
              </a:buClr>
              <a:buSzPts val="1200"/>
              <a:buFont typeface="Times New Roman"/>
              <a:buNone/>
            </a:pPr>
            <a:endParaRPr lang="en-US" dirty="0"/>
          </a:p>
          <a:p>
            <a:pPr marL="152400" indent="0">
              <a:buClr>
                <a:srgbClr val="000000"/>
              </a:buClr>
              <a:buSzPts val="1200"/>
              <a:buFont typeface="Times New Roman"/>
              <a:buNone/>
            </a:pPr>
            <a:r>
              <a:rPr lang="en-US" dirty="0"/>
              <a:t>As mentioned before, all phases can be realized by the same group of students or by different teams.</a:t>
            </a:r>
          </a:p>
          <a:p>
            <a:endParaRPr lang="en-GB" dirty="0"/>
          </a:p>
        </p:txBody>
      </p:sp>
    </p:spTree>
    <p:extLst>
      <p:ext uri="{BB962C8B-B14F-4D97-AF65-F5344CB8AC3E}">
        <p14:creationId xmlns:p14="http://schemas.microsoft.com/office/powerpoint/2010/main" val="38265402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Shape 300"/>
          <p:cNvSpPr>
            <a:spLocks noGrp="1" noRot="1" noChangeAspect="1"/>
          </p:cNvSpPr>
          <p:nvPr>
            <p:ph type="sldImg"/>
          </p:nvPr>
        </p:nvSpPr>
        <p:spPr>
          <a:xfrm>
            <a:off x="381000" y="685800"/>
            <a:ext cx="6096000" cy="3429000"/>
          </a:xfrm>
          <a:prstGeom prst="rect">
            <a:avLst/>
          </a:prstGeom>
        </p:spPr>
        <p:txBody>
          <a:bodyPr/>
          <a:lstStyle/>
          <a:p>
            <a:endParaRPr/>
          </a:p>
        </p:txBody>
      </p:sp>
      <p:sp>
        <p:nvSpPr>
          <p:cNvPr id="301" name="Shape 301"/>
          <p:cNvSpPr>
            <a:spLocks noGrp="1"/>
          </p:cNvSpPr>
          <p:nvPr>
            <p:ph type="body" sz="quarter" idx="1"/>
          </p:nvPr>
        </p:nvSpPr>
        <p:spPr>
          <a:prstGeom prst="rect">
            <a:avLst/>
          </a:prstGeom>
        </p:spPr>
        <p:txBody>
          <a:bodyPr/>
          <a:lstStyle/>
          <a:p>
            <a:pPr>
              <a:defRPr b="1"/>
            </a:pPr>
            <a:r>
              <a:rPr lang="en-GB" dirty="0"/>
              <a:t>Now we concentrate on the GAME phase</a:t>
            </a:r>
          </a:p>
          <a:p>
            <a:pPr>
              <a:defRPr b="1"/>
            </a:pPr>
            <a:endParaRPr lang="en-GB" dirty="0"/>
          </a:p>
          <a:p>
            <a:pPr>
              <a:defRPr b="1"/>
            </a:pPr>
            <a:r>
              <a:rPr lang="en-GB" b="0" dirty="0"/>
              <a:t>Diagram of SITUATION ROOM methodology (Roger Paez and Manuela Valtchanova)</a:t>
            </a:r>
          </a:p>
          <a:p>
            <a:r>
              <a:rPr lang="en-GB" dirty="0"/>
              <a:t>Developed for </a:t>
            </a:r>
            <a:r>
              <a:rPr lang="en-GB" dirty="0" err="1"/>
              <a:t>SUrF</a:t>
            </a:r>
            <a:r>
              <a:rPr lang="en-GB" dirty="0"/>
              <a:t> Erasmus+ project, MEATS Elisava 2023-2026.</a:t>
            </a:r>
          </a:p>
          <a:p>
            <a:endParaRPr lang="en-GB" dirty="0"/>
          </a:p>
          <a:p>
            <a:r>
              <a:rPr lang="en-GB" dirty="0"/>
              <a:t>The diagram focuses on the Dynamics of the central, playful GAME phase (from Space Prepping to Design Briefs)</a:t>
            </a:r>
          </a:p>
          <a:p>
            <a:pPr>
              <a:defRPr b="1"/>
            </a:pPr>
            <a:endParaRPr lang="en-GB" dirty="0"/>
          </a:p>
        </p:txBody>
      </p:sp>
    </p:spTree>
    <p:extLst>
      <p:ext uri="{BB962C8B-B14F-4D97-AF65-F5344CB8AC3E}">
        <p14:creationId xmlns:p14="http://schemas.microsoft.com/office/powerpoint/2010/main" val="29167845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 name="Shape 342"/>
          <p:cNvSpPr>
            <a:spLocks noGrp="1" noRot="1" noChangeAspect="1"/>
          </p:cNvSpPr>
          <p:nvPr>
            <p:ph type="sldImg"/>
          </p:nvPr>
        </p:nvSpPr>
        <p:spPr>
          <a:xfrm>
            <a:off x="381000" y="685800"/>
            <a:ext cx="6096000" cy="3429000"/>
          </a:xfrm>
          <a:prstGeom prst="rect">
            <a:avLst/>
          </a:prstGeom>
        </p:spPr>
        <p:txBody>
          <a:bodyPr/>
          <a:lstStyle/>
          <a:p>
            <a:endParaRPr/>
          </a:p>
        </p:txBody>
      </p:sp>
      <p:sp>
        <p:nvSpPr>
          <p:cNvPr id="343" name="Shape 343"/>
          <p:cNvSpPr>
            <a:spLocks noGrp="1"/>
          </p:cNvSpPr>
          <p:nvPr>
            <p:ph type="body" sz="quarter" idx="1"/>
          </p:nvPr>
        </p:nvSpPr>
        <p:spPr>
          <a:prstGeom prst="rect">
            <a:avLst/>
          </a:prstGeom>
        </p:spPr>
        <p:txBody>
          <a:bodyPr/>
          <a:lstStyle/>
          <a:p>
            <a:r>
              <a:t>The three types of cards used in SUrF MEATS SitRoom</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 name="Shape 352"/>
          <p:cNvSpPr>
            <a:spLocks noGrp="1" noRot="1" noChangeAspect="1"/>
          </p:cNvSpPr>
          <p:nvPr>
            <p:ph type="sldImg"/>
          </p:nvPr>
        </p:nvSpPr>
        <p:spPr>
          <a:xfrm>
            <a:off x="381000" y="685800"/>
            <a:ext cx="6096000" cy="3429000"/>
          </a:xfrm>
          <a:prstGeom prst="rect">
            <a:avLst/>
          </a:prstGeom>
        </p:spPr>
        <p:txBody>
          <a:bodyPr/>
          <a:lstStyle/>
          <a:p>
            <a:endParaRPr/>
          </a:p>
        </p:txBody>
      </p:sp>
      <p:sp>
        <p:nvSpPr>
          <p:cNvPr id="353" name="Shape 353"/>
          <p:cNvSpPr>
            <a:spLocks noGrp="1"/>
          </p:cNvSpPr>
          <p:nvPr>
            <p:ph type="body" sz="quarter" idx="1"/>
          </p:nvPr>
        </p:nvSpPr>
        <p:spPr>
          <a:prstGeom prst="rect">
            <a:avLst/>
          </a:prstGeom>
        </p:spPr>
        <p:txBody>
          <a:bodyPr/>
          <a:lstStyle/>
          <a:p>
            <a:r>
              <a:t>The three phases of the GAME phase in SUrF MEATS SitRoom</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Shape 359"/>
          <p:cNvSpPr>
            <a:spLocks noGrp="1" noRot="1" noChangeAspect="1"/>
          </p:cNvSpPr>
          <p:nvPr>
            <p:ph type="sldImg"/>
          </p:nvPr>
        </p:nvSpPr>
        <p:spPr>
          <a:xfrm>
            <a:off x="381000" y="685800"/>
            <a:ext cx="6096000" cy="3429000"/>
          </a:xfrm>
          <a:prstGeom prst="rect">
            <a:avLst/>
          </a:prstGeom>
        </p:spPr>
        <p:txBody>
          <a:bodyPr/>
          <a:lstStyle/>
          <a:p>
            <a:endParaRPr/>
          </a:p>
        </p:txBody>
      </p:sp>
      <p:sp>
        <p:nvSpPr>
          <p:cNvPr id="360" name="Shape 360"/>
          <p:cNvSpPr>
            <a:spLocks noGrp="1"/>
          </p:cNvSpPr>
          <p:nvPr>
            <p:ph type="body" sz="quarter" idx="1"/>
          </p:nvPr>
        </p:nvSpPr>
        <p:spPr>
          <a:prstGeom prst="rect">
            <a:avLst/>
          </a:prstGeom>
        </p:spPr>
        <p:txBody>
          <a:bodyPr/>
          <a:lstStyle/>
          <a:p>
            <a:r>
              <a:rPr dirty="0"/>
              <a:t>The </a:t>
            </a:r>
            <a:r>
              <a:rPr lang="ca-ES" dirty="0" err="1"/>
              <a:t>four</a:t>
            </a:r>
            <a:r>
              <a:rPr lang="ca-ES" dirty="0"/>
              <a:t> </a:t>
            </a:r>
            <a:r>
              <a:rPr dirty="0"/>
              <a:t>outputs </a:t>
            </a:r>
            <a:r>
              <a:rPr lang="ca-ES" dirty="0"/>
              <a:t>(DEL 01 </a:t>
            </a:r>
            <a:r>
              <a:rPr lang="ca-ES" dirty="0" err="1"/>
              <a:t>through</a:t>
            </a:r>
            <a:r>
              <a:rPr lang="ca-ES" dirty="0"/>
              <a:t> DEL 04) </a:t>
            </a:r>
            <a:r>
              <a:rPr dirty="0"/>
              <a:t>expected for each of the three main phases in </a:t>
            </a:r>
            <a:r>
              <a:rPr dirty="0" err="1"/>
              <a:t>SUrF</a:t>
            </a:r>
            <a:r>
              <a:rPr dirty="0"/>
              <a:t> MEATS </a:t>
            </a:r>
            <a:r>
              <a:rPr dirty="0" err="1"/>
              <a:t>SitRoom</a:t>
            </a:r>
            <a:r>
              <a:rPr lang="ca-ES" dirty="0"/>
              <a:t>.</a:t>
            </a:r>
          </a:p>
          <a:p>
            <a:endParaRPr lang="ca-ES" dirty="0"/>
          </a:p>
          <a:p>
            <a:r>
              <a:rPr lang="ca-ES" dirty="0" err="1"/>
              <a:t>They</a:t>
            </a:r>
            <a:r>
              <a:rPr lang="ca-ES" dirty="0"/>
              <a:t> can be </a:t>
            </a:r>
            <a:r>
              <a:rPr lang="ca-ES" dirty="0" err="1"/>
              <a:t>adapted</a:t>
            </a:r>
            <a:r>
              <a:rPr lang="ca-ES" dirty="0"/>
              <a:t>, </a:t>
            </a:r>
            <a:r>
              <a:rPr lang="ca-ES" dirty="0" err="1"/>
              <a:t>but</a:t>
            </a:r>
            <a:r>
              <a:rPr lang="ca-ES" dirty="0"/>
              <a:t> </a:t>
            </a:r>
            <a:r>
              <a:rPr lang="ca-ES" dirty="0" err="1"/>
              <a:t>essentially</a:t>
            </a:r>
            <a:r>
              <a:rPr lang="ca-ES" dirty="0"/>
              <a:t> </a:t>
            </a:r>
            <a:r>
              <a:rPr lang="ca-ES" dirty="0" err="1"/>
              <a:t>the</a:t>
            </a:r>
            <a:r>
              <a:rPr lang="ca-ES" dirty="0"/>
              <a:t> </a:t>
            </a:r>
            <a:r>
              <a:rPr lang="ca-ES" dirty="0" err="1"/>
              <a:t>core</a:t>
            </a:r>
            <a:r>
              <a:rPr lang="ca-ES" dirty="0"/>
              <a:t> outputs </a:t>
            </a:r>
            <a:r>
              <a:rPr lang="ca-ES" dirty="0" err="1"/>
              <a:t>remain</a:t>
            </a:r>
            <a:r>
              <a:rPr lang="ca-ES" dirty="0"/>
              <a:t>:</a:t>
            </a:r>
          </a:p>
          <a:p>
            <a:endParaRPr lang="en-US" dirty="0"/>
          </a:p>
          <a:p>
            <a:pPr marL="457200" indent="-304800">
              <a:buClr>
                <a:srgbClr val="000000"/>
              </a:buClr>
              <a:buSzPts val="1200"/>
              <a:buFont typeface="Times New Roman"/>
              <a:buChar char="●"/>
            </a:pPr>
            <a:r>
              <a:rPr lang="en-US" b="1" dirty="0"/>
              <a:t>Research</a:t>
            </a:r>
            <a:r>
              <a:rPr lang="en-US" dirty="0"/>
              <a:t>: </a:t>
            </a:r>
            <a:r>
              <a:rPr lang="en-US" dirty="0" err="1"/>
              <a:t>Formalised</a:t>
            </a:r>
            <a:r>
              <a:rPr lang="en-US" dirty="0"/>
              <a:t> research outputs</a:t>
            </a:r>
          </a:p>
          <a:p>
            <a:pPr marL="457200" indent="-304800">
              <a:buClr>
                <a:srgbClr val="000000"/>
              </a:buClr>
              <a:buSzPts val="1200"/>
              <a:buFont typeface="Times New Roman"/>
              <a:buChar char="●"/>
            </a:pPr>
            <a:r>
              <a:rPr lang="en-US" b="1" dirty="0"/>
              <a:t>Game</a:t>
            </a:r>
            <a:r>
              <a:rPr lang="en-US" dirty="0"/>
              <a:t>: Design </a:t>
            </a:r>
            <a:r>
              <a:rPr lang="en-US"/>
              <a:t>briefs </a:t>
            </a:r>
            <a:endParaRPr lang="en-US" dirty="0"/>
          </a:p>
          <a:p>
            <a:pPr marL="457200" indent="-304800">
              <a:buClr>
                <a:srgbClr val="000000"/>
              </a:buClr>
              <a:buSzPts val="1200"/>
              <a:buFont typeface="Times New Roman"/>
              <a:buChar char="●"/>
            </a:pPr>
            <a:r>
              <a:rPr lang="en-US" b="1" dirty="0"/>
              <a:t>Proposals</a:t>
            </a:r>
            <a:r>
              <a:rPr lang="en-US" dirty="0"/>
              <a:t>: Design proposals responding to the briefs</a:t>
            </a: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 name="Shape 366"/>
          <p:cNvSpPr>
            <a:spLocks noGrp="1" noRot="1" noChangeAspect="1"/>
          </p:cNvSpPr>
          <p:nvPr>
            <p:ph type="sldImg"/>
          </p:nvPr>
        </p:nvSpPr>
        <p:spPr>
          <a:xfrm>
            <a:off x="381000" y="685800"/>
            <a:ext cx="6096000" cy="3429000"/>
          </a:xfrm>
          <a:prstGeom prst="rect">
            <a:avLst/>
          </a:prstGeom>
        </p:spPr>
        <p:txBody>
          <a:bodyPr/>
          <a:lstStyle/>
          <a:p>
            <a:endParaRPr/>
          </a:p>
        </p:txBody>
      </p:sp>
      <p:sp>
        <p:nvSpPr>
          <p:cNvPr id="367" name="Shape 367"/>
          <p:cNvSpPr>
            <a:spLocks noGrp="1"/>
          </p:cNvSpPr>
          <p:nvPr>
            <p:ph type="body" sz="quarter" idx="1"/>
          </p:nvPr>
        </p:nvSpPr>
        <p:spPr>
          <a:prstGeom prst="rect">
            <a:avLst/>
          </a:prstGeom>
        </p:spPr>
        <p:txBody>
          <a:bodyPr/>
          <a:lstStyle/>
          <a:p>
            <a:pPr>
              <a:defRPr b="1"/>
            </a:pPr>
            <a:r>
              <a:rPr dirty="0"/>
              <a:t>DELIVERABLES (examples)</a:t>
            </a:r>
          </a:p>
          <a:p>
            <a:pPr>
              <a:defRPr b="1"/>
            </a:pPr>
            <a:endParaRPr dirty="0"/>
          </a:p>
          <a:p>
            <a:pPr>
              <a:defRPr b="1"/>
            </a:pPr>
            <a:r>
              <a:rPr dirty="0"/>
              <a:t>DEL 01_Research: Research documents</a:t>
            </a:r>
          </a:p>
          <a:p>
            <a:r>
              <a:rPr dirty="0" err="1"/>
              <a:t>Formalised</a:t>
            </a:r>
            <a:r>
              <a:rPr dirty="0"/>
              <a:t> systematic research (a paragraph, a lecture, a book). </a:t>
            </a:r>
          </a:p>
          <a:p>
            <a:endParaRPr dirty="0"/>
          </a:p>
          <a:p>
            <a:r>
              <a:rPr dirty="0"/>
              <a:t>In this specific case:</a:t>
            </a:r>
          </a:p>
          <a:p>
            <a:endParaRPr dirty="0"/>
          </a:p>
          <a:p>
            <a:pPr indent="211015">
              <a:buClr>
                <a:srgbClr val="000000"/>
              </a:buClr>
            </a:pPr>
            <a:r>
              <a:rPr dirty="0"/>
              <a:t>Left: a summary of the three different design hypotheses resulting from research, consisting of:</a:t>
            </a:r>
          </a:p>
          <a:p>
            <a:pPr marL="439615" indent="-228600">
              <a:buSzPct val="100000"/>
              <a:buChar char="•"/>
            </a:pPr>
            <a:r>
              <a:rPr dirty="0"/>
              <a:t>1 page of written summary of thematic research in short, self-contained paragraphs (e.g., Intersectionality and plurality)</a:t>
            </a:r>
          </a:p>
          <a:p>
            <a:pPr marL="439615" indent="-228600">
              <a:buSzPct val="100000"/>
              <a:buChar char="•"/>
            </a:pPr>
            <a:r>
              <a:rPr dirty="0"/>
              <a:t>1 page of references (images and sources) unpacking each of the three sub-hypotheses (e.g., Social frameworks and systems: Systems, typologies and manifestos with an overarching approach to intersectional design / 01:Nomadism and flexibility, 02:Transversality between modernity and traditional knowledge, 03:Co-Housing, 04:Social justice and collaborative action)</a:t>
            </a:r>
          </a:p>
          <a:p>
            <a:pPr marL="439615" indent="-228600">
              <a:buSzPct val="100000"/>
              <a:buChar char="•"/>
            </a:pPr>
            <a:r>
              <a:rPr dirty="0"/>
              <a:t>1 page of written summary of contextual research (e.g., Intersectionality in context: Catalonia)</a:t>
            </a:r>
          </a:p>
          <a:p>
            <a:pPr marL="439615" indent="-228600">
              <a:buSzPct val="100000"/>
              <a:buChar char="•"/>
            </a:pPr>
            <a:r>
              <a:rPr dirty="0"/>
              <a:t>1 page of references (images and sources) unpacking the research question in the specific context of the workshop</a:t>
            </a:r>
          </a:p>
          <a:p>
            <a:pPr marL="439615" indent="-228600">
              <a:buSzPct val="100000"/>
              <a:buChar char="•"/>
            </a:pPr>
            <a:r>
              <a:rPr dirty="0"/>
              <a:t>1 page bibliography and further reading</a:t>
            </a:r>
          </a:p>
          <a:p>
            <a:endParaRPr dirty="0"/>
          </a:p>
          <a:p>
            <a:r>
              <a:rPr dirty="0"/>
              <a:t>Right: detail of the first 4 pages of the research booklet corresponding to H03</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 name="Shape 374"/>
          <p:cNvSpPr>
            <a:spLocks noGrp="1" noRot="1" noChangeAspect="1"/>
          </p:cNvSpPr>
          <p:nvPr>
            <p:ph type="sldImg"/>
          </p:nvPr>
        </p:nvSpPr>
        <p:spPr>
          <a:xfrm>
            <a:off x="381000" y="685800"/>
            <a:ext cx="6096000" cy="3429000"/>
          </a:xfrm>
          <a:prstGeom prst="rect">
            <a:avLst/>
          </a:prstGeom>
        </p:spPr>
        <p:txBody>
          <a:bodyPr/>
          <a:lstStyle/>
          <a:p>
            <a:endParaRPr/>
          </a:p>
        </p:txBody>
      </p:sp>
      <p:sp>
        <p:nvSpPr>
          <p:cNvPr id="375" name="Shape 375"/>
          <p:cNvSpPr>
            <a:spLocks noGrp="1"/>
          </p:cNvSpPr>
          <p:nvPr>
            <p:ph type="body" sz="quarter" idx="1"/>
          </p:nvPr>
        </p:nvSpPr>
        <p:spPr>
          <a:prstGeom prst="rect">
            <a:avLst/>
          </a:prstGeom>
        </p:spPr>
        <p:txBody>
          <a:bodyPr/>
          <a:lstStyle/>
          <a:p>
            <a:pPr>
              <a:defRPr b="1"/>
            </a:pPr>
            <a:r>
              <a:rPr dirty="0"/>
              <a:t>DELIVERABLES (examples)</a:t>
            </a:r>
          </a:p>
          <a:p>
            <a:pPr>
              <a:defRPr b="1"/>
            </a:pPr>
            <a:endParaRPr dirty="0"/>
          </a:p>
          <a:p>
            <a:pPr>
              <a:defRPr b="1"/>
            </a:pPr>
            <a:r>
              <a:rPr dirty="0"/>
              <a:t>DEL 02_Game: Situation Room results</a:t>
            </a:r>
          </a:p>
          <a:p>
            <a:r>
              <a:rPr dirty="0"/>
              <a:t>Based on the results, each team/player will distil distinct design briefs (title + subtitle + definition) that explicitly address the HC and rationally/analytically reflecting on the SR’s intuitive/visceral results. </a:t>
            </a:r>
          </a:p>
          <a:p>
            <a:endParaRPr dirty="0"/>
          </a:p>
          <a:p>
            <a:r>
              <a:rPr dirty="0"/>
              <a:t>In this specific case:</a:t>
            </a:r>
          </a:p>
          <a:p>
            <a:pPr marL="439615" indent="-228600">
              <a:buSzPct val="100000"/>
              <a:buChar char="•"/>
            </a:pPr>
            <a:r>
              <a:rPr dirty="0"/>
              <a:t>Left: sequence of the game-based explorative protocol that helped students define their design brief</a:t>
            </a:r>
          </a:p>
          <a:p>
            <a:pPr marL="439615" indent="-228600">
              <a:buSzPct val="100000"/>
              <a:buChar char="•"/>
            </a:pPr>
            <a:r>
              <a:rPr dirty="0"/>
              <a:t>Right: resulting </a:t>
            </a:r>
            <a:r>
              <a:rPr dirty="0" err="1"/>
              <a:t>diagramme</a:t>
            </a:r>
            <a:r>
              <a:rPr dirty="0"/>
              <a:t> from the abovementioned sequence (in this case: Nomadic inhabitation: to imagine forms and tools that enable the sensation of home for the contemporary nomad in the highly impersonal urban periphery. The proposals are expected to expand on the concept of temporal inhabitation and integrate an intimate and personalized aspect)</a:t>
            </a:r>
          </a:p>
          <a:p>
            <a:pPr marL="439615" indent="-228600">
              <a:buSzPct val="100000"/>
              <a:buChar char="•"/>
            </a:pPr>
            <a:r>
              <a:rPr dirty="0"/>
              <a:t>Not shown: the situation room ends with a written design brief (resulting from sequential iterations). The brief is then circulated among a different group of students/researchers/practitioners.</a:t>
            </a:r>
            <a:r>
              <a:rPr lang="ca-ES" dirty="0"/>
              <a:t> (</a:t>
            </a:r>
            <a:r>
              <a:rPr lang="ca-ES" dirty="0" err="1"/>
              <a:t>see</a:t>
            </a:r>
            <a:r>
              <a:rPr lang="ca-ES" dirty="0"/>
              <a:t> </a:t>
            </a:r>
            <a:r>
              <a:rPr lang="ca-ES" dirty="0" err="1"/>
              <a:t>next</a:t>
            </a:r>
            <a:r>
              <a:rPr lang="ca-ES" dirty="0"/>
              <a:t> </a:t>
            </a:r>
            <a:r>
              <a:rPr lang="ca-ES" dirty="0" err="1"/>
              <a:t>slide</a:t>
            </a:r>
            <a:r>
              <a:rPr lang="ca-ES" dirty="0"/>
              <a:t> for BRIEF SUMMARY)</a:t>
            </a:r>
          </a:p>
          <a:p>
            <a:pPr marL="211015" indent="0">
              <a:buSzPct val="100000"/>
              <a:buNone/>
            </a:pPr>
            <a:endParaRPr lang="ca-ES"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Participants:</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FACULTY: Roger Paez, Manuela </a:t>
            </a:r>
            <a:r>
              <a:rPr lang="fr-FR" i="0" dirty="0" err="1"/>
              <a:t>Valtchanova</a:t>
            </a:r>
            <a:r>
              <a:rPr lang="fr-FR" i="0" dirty="0"/>
              <a:t>, Mar Gené, Lorna </a:t>
            </a:r>
            <a:r>
              <a:rPr lang="fr-FR" i="0" dirty="0" err="1"/>
              <a:t>Mulero</a:t>
            </a:r>
            <a:r>
              <a:rPr lang="fr-FR" i="0" dirty="0"/>
              <a:t>.</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STUDENTS: G01: </a:t>
            </a:r>
            <a:r>
              <a:rPr lang="fr-FR" i="0" dirty="0" err="1"/>
              <a:t>Athina</a:t>
            </a:r>
            <a:r>
              <a:rPr lang="fr-FR" i="0" dirty="0"/>
              <a:t> </a:t>
            </a:r>
            <a:r>
              <a:rPr lang="fr-FR" i="0" dirty="0" err="1"/>
              <a:t>Fatourou</a:t>
            </a:r>
            <a:r>
              <a:rPr lang="fr-FR" i="0" dirty="0"/>
              <a:t>, Rana </a:t>
            </a:r>
            <a:r>
              <a:rPr lang="fr-FR" i="0" dirty="0" err="1"/>
              <a:t>Genç</a:t>
            </a:r>
            <a:r>
              <a:rPr lang="fr-FR" i="0" dirty="0"/>
              <a:t>, Sofia </a:t>
            </a:r>
            <a:r>
              <a:rPr lang="fr-FR" i="0" dirty="0" err="1"/>
              <a:t>Giannoulidou</a:t>
            </a:r>
            <a:r>
              <a:rPr lang="fr-FR" i="0" dirty="0"/>
              <a:t>, </a:t>
            </a:r>
            <a:r>
              <a:rPr lang="fr-FR" i="0" dirty="0" err="1"/>
              <a:t>Sahar</a:t>
            </a:r>
            <a:r>
              <a:rPr lang="fr-FR" i="0" dirty="0"/>
              <a:t> </a:t>
            </a:r>
            <a:r>
              <a:rPr lang="fr-FR" i="0" dirty="0" err="1"/>
              <a:t>Hameiri</a:t>
            </a:r>
            <a:r>
              <a:rPr lang="fr-FR" i="0" dirty="0"/>
              <a:t>, Xavier </a:t>
            </a:r>
            <a:r>
              <a:rPr lang="fr-FR" i="0" dirty="0" err="1"/>
              <a:t>Molins</a:t>
            </a:r>
            <a:r>
              <a:rPr lang="fr-FR" i="0" dirty="0"/>
              <a:t>.</a:t>
            </a:r>
          </a:p>
          <a:p>
            <a:pPr marL="211015" indent="0">
              <a:buSzPct val="100000"/>
              <a:buNone/>
            </a:pPr>
            <a:endParaRPr lang="ca-E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 name="Shape 387"/>
          <p:cNvSpPr>
            <a:spLocks noGrp="1" noRot="1" noChangeAspect="1"/>
          </p:cNvSpPr>
          <p:nvPr>
            <p:ph type="sldImg"/>
          </p:nvPr>
        </p:nvSpPr>
        <p:spPr>
          <a:xfrm>
            <a:off x="381000" y="685800"/>
            <a:ext cx="6096000" cy="3429000"/>
          </a:xfrm>
          <a:prstGeom prst="rect">
            <a:avLst/>
          </a:prstGeom>
        </p:spPr>
        <p:txBody>
          <a:bodyPr/>
          <a:lstStyle/>
          <a:p>
            <a:endParaRPr/>
          </a:p>
        </p:txBody>
      </p:sp>
      <p:sp>
        <p:nvSpPr>
          <p:cNvPr id="388" name="Shape 388"/>
          <p:cNvSpPr>
            <a:spLocks noGrp="1"/>
          </p:cNvSpPr>
          <p:nvPr>
            <p:ph type="body" sz="quarter" idx="1"/>
          </p:nvPr>
        </p:nvSpPr>
        <p:spPr>
          <a:prstGeom prst="rect">
            <a:avLst/>
          </a:prstGeom>
        </p:spPr>
        <p:txBody>
          <a:bodyPr/>
          <a:lstStyle/>
          <a:p>
            <a:pPr>
              <a:defRPr b="1"/>
            </a:pPr>
            <a:r>
              <a:rPr dirty="0"/>
              <a:t>DELIVERABLES (examples)</a:t>
            </a:r>
          </a:p>
          <a:p>
            <a:pPr>
              <a:defRPr b="1"/>
            </a:pPr>
            <a:endParaRPr dirty="0"/>
          </a:p>
          <a:p>
            <a:pPr>
              <a:defRPr b="1"/>
            </a:pPr>
            <a:r>
              <a:rPr dirty="0"/>
              <a:t>DEL 03_Proposals: Final Situation Room Results</a:t>
            </a:r>
          </a:p>
          <a:p>
            <a:r>
              <a:rPr dirty="0"/>
              <a:t>Report (based on given format) of the whole process, including all rounds, and ending with the resulting design briefs. </a:t>
            </a:r>
          </a:p>
          <a:p>
            <a:endParaRPr dirty="0"/>
          </a:p>
          <a:p>
            <a:r>
              <a:rPr dirty="0"/>
              <a:t>In this specific case:</a:t>
            </a:r>
          </a:p>
          <a:p>
            <a:pPr marL="439615" indent="-228600">
              <a:buSzPct val="100000"/>
              <a:buChar char="•"/>
            </a:pPr>
            <a:r>
              <a:rPr dirty="0"/>
              <a:t>Left: cover, index, and spread of the final Situation Room report (including logbook of the process and the final distillation of Design Briefs).</a:t>
            </a:r>
          </a:p>
          <a:p>
            <a:pPr marL="439615" indent="-228600">
              <a:buSzPct val="100000"/>
              <a:buChar char="•"/>
            </a:pPr>
            <a:r>
              <a:rPr dirty="0"/>
              <a:t>Right: summary of the three scalar variations of the final Design Brief (in this case: DS01 home, DS02 block, DS03 </a:t>
            </a:r>
            <a:r>
              <a:rPr dirty="0" err="1"/>
              <a:t>neighbourhood</a:t>
            </a:r>
            <a:r>
              <a:rPr dirty="0"/>
              <a:t> scales)</a:t>
            </a:r>
            <a:endParaRPr lang="ca-ES" dirty="0"/>
          </a:p>
          <a:p>
            <a:pPr marL="439615" indent="-228600">
              <a:buSzPct val="100000"/>
              <a:buChar char="•"/>
            </a:pPr>
            <a:endParaRPr lang="ca-ES"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Participants:</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FACULTY: Roger Paez, Manuela </a:t>
            </a:r>
            <a:r>
              <a:rPr lang="fr-FR" i="0" dirty="0" err="1"/>
              <a:t>Valtchanova</a:t>
            </a:r>
            <a:r>
              <a:rPr lang="fr-FR" i="0" dirty="0"/>
              <a:t>, Mar Gené, Lorna </a:t>
            </a:r>
            <a:r>
              <a:rPr lang="fr-FR" i="0" dirty="0" err="1"/>
              <a:t>Mulero</a:t>
            </a:r>
            <a:r>
              <a:rPr lang="fr-FR" i="0" dirty="0"/>
              <a:t>.</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STUDENTS: G03: Lara Bertin, Rebecca Diaz, Kiran </a:t>
            </a:r>
            <a:r>
              <a:rPr lang="fr-FR" i="0" dirty="0" err="1"/>
              <a:t>Karwal</a:t>
            </a:r>
            <a:r>
              <a:rPr lang="fr-FR" i="0" dirty="0"/>
              <a:t>, Diego Mata, </a:t>
            </a:r>
            <a:r>
              <a:rPr lang="fr-FR" i="0" dirty="0" err="1"/>
              <a:t>Majka</a:t>
            </a:r>
            <a:r>
              <a:rPr lang="fr-FR" i="0" dirty="0"/>
              <a:t> </a:t>
            </a:r>
            <a:r>
              <a:rPr lang="fr-FR" i="0" dirty="0" err="1"/>
              <a:t>Tkacikova</a:t>
            </a:r>
            <a:r>
              <a:rPr lang="fr-FR" i="0" dirty="0"/>
              <a:t>.</a:t>
            </a: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 name="Shape 391"/>
          <p:cNvSpPr>
            <a:spLocks noGrp="1" noRot="1" noChangeAspect="1"/>
          </p:cNvSpPr>
          <p:nvPr>
            <p:ph type="sldImg"/>
          </p:nvPr>
        </p:nvSpPr>
        <p:spPr>
          <a:xfrm>
            <a:off x="381000" y="685800"/>
            <a:ext cx="6096000" cy="3429000"/>
          </a:xfrm>
          <a:prstGeom prst="rect">
            <a:avLst/>
          </a:prstGeom>
        </p:spPr>
        <p:txBody>
          <a:bodyPr/>
          <a:lstStyle/>
          <a:p>
            <a:endParaRPr/>
          </a:p>
        </p:txBody>
      </p:sp>
      <p:sp>
        <p:nvSpPr>
          <p:cNvPr id="392" name="Shape 392"/>
          <p:cNvSpPr>
            <a:spLocks noGrp="1"/>
          </p:cNvSpPr>
          <p:nvPr>
            <p:ph type="body" sz="quarter" idx="1"/>
          </p:nvPr>
        </p:nvSpPr>
        <p:spPr>
          <a:prstGeom prst="rect">
            <a:avLst/>
          </a:prstGeom>
        </p:spPr>
        <p:txBody>
          <a:bodyPr/>
          <a:lstStyle/>
          <a:p>
            <a:pPr>
              <a:lnSpc>
                <a:spcPct val="115000"/>
              </a:lnSpc>
              <a:defRPr b="1"/>
            </a:pPr>
            <a:r>
              <a:rPr dirty="0"/>
              <a:t>DELIVERABLES (examples)</a:t>
            </a:r>
          </a:p>
          <a:p>
            <a:pPr>
              <a:lnSpc>
                <a:spcPct val="115000"/>
              </a:lnSpc>
            </a:pPr>
            <a:endParaRPr b="1" dirty="0"/>
          </a:p>
          <a:p>
            <a:pPr>
              <a:lnSpc>
                <a:spcPct val="115000"/>
              </a:lnSpc>
              <a:defRPr b="1"/>
            </a:pPr>
            <a:r>
              <a:rPr dirty="0"/>
              <a:t>DEL 04_Proposals: Design Responses</a:t>
            </a:r>
          </a:p>
          <a:p>
            <a:pPr>
              <a:lnSpc>
                <a:spcPct val="115000"/>
              </a:lnSpc>
            </a:pPr>
            <a:r>
              <a:rPr dirty="0"/>
              <a:t>Design outcomes responding to DEL03 (DESIGN BRIEFS resulting from the Situation Room’s GAME phase).</a:t>
            </a:r>
          </a:p>
          <a:p>
            <a:pPr>
              <a:lnSpc>
                <a:spcPct val="115000"/>
              </a:lnSpc>
            </a:pPr>
            <a:endParaRPr dirty="0"/>
          </a:p>
          <a:p>
            <a:pPr>
              <a:lnSpc>
                <a:spcPct val="115000"/>
              </a:lnSpc>
            </a:pPr>
            <a:r>
              <a:rPr dirty="0"/>
              <a:t>In this specific case:</a:t>
            </a:r>
          </a:p>
          <a:p>
            <a:pPr marL="457200" indent="-304800">
              <a:lnSpc>
                <a:spcPct val="115000"/>
              </a:lnSpc>
              <a:buClr>
                <a:srgbClr val="000000"/>
              </a:buClr>
              <a:buSzPts val="1200"/>
              <a:buFont typeface="Times New Roman"/>
              <a:buChar char="●"/>
            </a:pPr>
            <a:r>
              <a:rPr dirty="0"/>
              <a:t>CLIMATE SHELTERS (Mar Gené, predoc student, 2024), response to G03 Design Brief (see previous slides)</a:t>
            </a:r>
          </a:p>
          <a:p>
            <a:pPr marL="457200" indent="-304800">
              <a:lnSpc>
                <a:spcPct val="115000"/>
              </a:lnSpc>
              <a:buClr>
                <a:srgbClr val="000000"/>
              </a:buClr>
              <a:buSzPts val="1200"/>
              <a:buFont typeface="Times New Roman"/>
              <a:buChar char="●"/>
            </a:pPr>
            <a:r>
              <a:rPr dirty="0"/>
              <a:t>Reimagining home (G03-DS01)</a:t>
            </a:r>
          </a:p>
          <a:p>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4" name="Google Shape;374;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a:defRPr b="1"/>
            </a:pPr>
            <a:r>
              <a:rPr lang="en-GB" dirty="0"/>
              <a:t>DELIVERABLES (examples)</a:t>
            </a:r>
          </a:p>
          <a:p>
            <a:endParaRPr lang="en-GB" b="1" dirty="0"/>
          </a:p>
          <a:p>
            <a:pPr>
              <a:defRPr b="1"/>
            </a:pPr>
            <a:r>
              <a:rPr lang="en-GB" dirty="0"/>
              <a:t>DEL 04_Proposals: Design Responses</a:t>
            </a:r>
          </a:p>
          <a:p>
            <a:r>
              <a:rPr lang="en-GB" dirty="0"/>
              <a:t>Design outcomes responding to DEL03 (DESIGN BRIEFS resulting from the Situation Room’s GAME phase).</a:t>
            </a:r>
          </a:p>
          <a:p>
            <a:endParaRPr lang="en-GB" dirty="0"/>
          </a:p>
          <a:p>
            <a:r>
              <a:rPr lang="en-GB" dirty="0"/>
              <a:t>In this specific case:</a:t>
            </a:r>
          </a:p>
          <a:p>
            <a:pPr marL="228600" indent="-228600">
              <a:buSzPts val="1200"/>
              <a:buChar char="•"/>
            </a:pPr>
            <a:r>
              <a:rPr lang="en-GB" dirty="0"/>
              <a:t>THE KITCHEN AFFAIR (various MEATS postgrad students, 2025), response to G03 Design Brief (see previous slides)</a:t>
            </a:r>
          </a:p>
          <a:p>
            <a:pPr marL="228600" indent="-228600">
              <a:buSzPts val="1200"/>
              <a:buChar char="•"/>
            </a:pPr>
            <a:r>
              <a:rPr lang="en-GB" dirty="0"/>
              <a:t>Radical reimagining of the kitchen (G03-DS02), based on:</a:t>
            </a:r>
          </a:p>
          <a:p>
            <a:pPr marL="457200" lvl="1" indent="-228600">
              <a:buSzPct val="100000"/>
              <a:buChar char="•"/>
            </a:pPr>
            <a:r>
              <a:rPr lang="en-GB" dirty="0"/>
              <a:t>Top left: Environmental dimension (circularity)</a:t>
            </a:r>
          </a:p>
          <a:p>
            <a:pPr marL="457200" lvl="1" indent="-228600">
              <a:buSzPct val="100000"/>
              <a:buChar char="•"/>
            </a:pPr>
            <a:r>
              <a:rPr lang="en-GB" dirty="0"/>
              <a:t>Top-right: Cultural dimension (</a:t>
            </a:r>
            <a:r>
              <a:rPr lang="en-GB" dirty="0" err="1"/>
              <a:t>collectivity</a:t>
            </a:r>
            <a:r>
              <a:rPr lang="en-GB" dirty="0"/>
              <a:t>)</a:t>
            </a:r>
          </a:p>
          <a:p>
            <a:pPr marL="457200" lvl="1" indent="-228600">
              <a:buSzPct val="100000"/>
              <a:buChar char="•"/>
            </a:pPr>
            <a:r>
              <a:rPr lang="en-GB" dirty="0"/>
              <a:t>Bottom-left: Spatial dimension (adaptability)</a:t>
            </a:r>
          </a:p>
          <a:p>
            <a:pPr marL="457200" lvl="1" indent="-228600">
              <a:buSzPct val="100000"/>
              <a:buChar char="•"/>
            </a:pPr>
            <a:r>
              <a:rPr lang="en-GB" dirty="0"/>
              <a:t>Bottom-right: Social dimension (gender)</a:t>
            </a:r>
          </a:p>
          <a:p>
            <a:endParaRPr lang="en-GB"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Participants:</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FACULTY: Toni Montes, Manuela </a:t>
            </a:r>
            <a:r>
              <a:rPr lang="fr-FR" i="0" dirty="0" err="1"/>
              <a:t>Valtchanova</a:t>
            </a:r>
            <a:r>
              <a:rPr lang="fr-FR" i="0" dirty="0"/>
              <a:t>, Roger Paez</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STUDENTS: Gwendolyn Ackermann, Yi An, Ilia </a:t>
            </a:r>
            <a:r>
              <a:rPr lang="fr-FR" i="0" dirty="0" err="1"/>
              <a:t>Bempbi</a:t>
            </a:r>
            <a:r>
              <a:rPr lang="fr-FR" i="0" dirty="0"/>
              <a:t>, Sofia Burin, Enrico </a:t>
            </a:r>
            <a:r>
              <a:rPr lang="fr-FR" i="0" dirty="0" err="1"/>
              <a:t>Carnielli</a:t>
            </a:r>
            <a:r>
              <a:rPr lang="fr-FR" i="0" dirty="0"/>
              <a:t>, Valeria </a:t>
            </a:r>
            <a:r>
              <a:rPr lang="fr-FR" i="0" dirty="0" err="1"/>
              <a:t>Checa</a:t>
            </a:r>
            <a:r>
              <a:rPr lang="fr-FR" i="0" dirty="0"/>
              <a:t>, Catalina </a:t>
            </a:r>
            <a:r>
              <a:rPr lang="fr-FR" i="0" dirty="0" err="1"/>
              <a:t>Codino</a:t>
            </a:r>
            <a:r>
              <a:rPr lang="fr-FR" i="0" dirty="0"/>
              <a:t>, Francisco </a:t>
            </a:r>
            <a:r>
              <a:rPr lang="fr-FR" i="0" dirty="0" err="1"/>
              <a:t>Coloma</a:t>
            </a:r>
            <a:r>
              <a:rPr lang="fr-FR" i="0" dirty="0"/>
              <a:t>, Tania </a:t>
            </a:r>
            <a:r>
              <a:rPr lang="fr-FR" i="0" dirty="0" err="1"/>
              <a:t>Lakkis</a:t>
            </a:r>
            <a:r>
              <a:rPr lang="fr-FR" i="0" dirty="0"/>
              <a:t>, Stuart </a:t>
            </a:r>
            <a:r>
              <a:rPr lang="fr-FR" i="0" dirty="0" err="1"/>
              <a:t>Medcalf</a:t>
            </a:r>
            <a:r>
              <a:rPr lang="fr-FR" i="0" dirty="0"/>
              <a:t>, Lea Naim, Gabriella </a:t>
            </a:r>
            <a:r>
              <a:rPr lang="fr-FR" i="0" dirty="0" err="1"/>
              <a:t>Nucara</a:t>
            </a:r>
            <a:r>
              <a:rPr lang="fr-FR" i="0" dirty="0"/>
              <a:t>, Raquel Quintana, Beatrice </a:t>
            </a:r>
            <a:r>
              <a:rPr lang="fr-FR" i="0" dirty="0" err="1"/>
              <a:t>Rancati</a:t>
            </a:r>
            <a:r>
              <a:rPr lang="fr-FR" i="0" dirty="0"/>
              <a:t>, Jose Maria Rodriguez, Eva </a:t>
            </a:r>
            <a:r>
              <a:rPr lang="fr-FR" i="0" dirty="0" err="1"/>
              <a:t>Stamtiou</a:t>
            </a:r>
            <a:r>
              <a:rPr lang="fr-FR" i="0" dirty="0"/>
              <a:t>, </a:t>
            </a:r>
            <a:r>
              <a:rPr lang="fr-FR" i="0" dirty="0" err="1"/>
              <a:t>Steffania</a:t>
            </a:r>
            <a:r>
              <a:rPr lang="fr-FR" i="0" dirty="0"/>
              <a:t> Zanetti.</a:t>
            </a:r>
          </a:p>
          <a:p>
            <a:endParaRPr lang="en-GB"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 name="Shape 402"/>
          <p:cNvSpPr>
            <a:spLocks noGrp="1" noRot="1" noChangeAspect="1"/>
          </p:cNvSpPr>
          <p:nvPr>
            <p:ph type="sldImg"/>
          </p:nvPr>
        </p:nvSpPr>
        <p:spPr>
          <a:xfrm>
            <a:off x="381000" y="685800"/>
            <a:ext cx="6096000" cy="3429000"/>
          </a:xfrm>
          <a:prstGeom prst="rect">
            <a:avLst/>
          </a:prstGeom>
        </p:spPr>
        <p:txBody>
          <a:bodyPr/>
          <a:lstStyle/>
          <a:p>
            <a:endParaRPr/>
          </a:p>
        </p:txBody>
      </p:sp>
      <p:sp>
        <p:nvSpPr>
          <p:cNvPr id="403" name="Shape 403"/>
          <p:cNvSpPr>
            <a:spLocks noGrp="1"/>
          </p:cNvSpPr>
          <p:nvPr>
            <p:ph type="body" sz="quarter" idx="1"/>
          </p:nvPr>
        </p:nvSpPr>
        <p:spPr>
          <a:prstGeom prst="rect">
            <a:avLst/>
          </a:prstGeom>
        </p:spPr>
        <p:txBody>
          <a:bodyPr/>
          <a:lstStyle/>
          <a:p>
            <a:pPr>
              <a:lnSpc>
                <a:spcPct val="115000"/>
              </a:lnSpc>
              <a:defRPr b="1"/>
            </a:pPr>
            <a:r>
              <a:t>DELIVERABLES (examples)</a:t>
            </a:r>
          </a:p>
          <a:p>
            <a:pPr>
              <a:lnSpc>
                <a:spcPct val="115000"/>
              </a:lnSpc>
              <a:defRPr b="1"/>
            </a:pPr>
            <a:r>
              <a:t>DEL 04_Proposals: Design Responses</a:t>
            </a:r>
          </a:p>
          <a:p>
            <a:pPr>
              <a:lnSpc>
                <a:spcPct val="115000"/>
              </a:lnSpc>
            </a:pPr>
            <a:r>
              <a:t>Design outcomes responding to DEL03 (DESIGN BRIEFS resulting from the Situation Room’s GAME phase).</a:t>
            </a:r>
          </a:p>
          <a:p>
            <a:pPr>
              <a:lnSpc>
                <a:spcPct val="115000"/>
              </a:lnSpc>
            </a:pPr>
            <a:endParaRPr/>
          </a:p>
          <a:p>
            <a:pPr>
              <a:lnSpc>
                <a:spcPct val="115000"/>
              </a:lnSpc>
            </a:pPr>
            <a:r>
              <a:t>In this specific case:</a:t>
            </a:r>
          </a:p>
          <a:p>
            <a:pPr marL="228600" indent="-228600">
              <a:lnSpc>
                <a:spcPct val="115000"/>
              </a:lnSpc>
              <a:buSzPts val="1200"/>
              <a:buChar char="•"/>
            </a:pPr>
            <a:r>
              <a:t>CLIMATE SHELTERS (Mar Gené, predoc student, 2024), response to G03 Design Brief (see previous slides)</a:t>
            </a:r>
          </a:p>
          <a:p>
            <a:pPr marL="228600" indent="-228600">
              <a:lnSpc>
                <a:spcPct val="115000"/>
              </a:lnSpc>
              <a:buSzPts val="1200"/>
              <a:buChar char="•"/>
            </a:pPr>
            <a:r>
              <a:t>Urban distribution of ‘survival units’ as community/sharing cores (G03-DS03)</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8" name="Google Shape;388;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a:lnSpc>
                <a:spcPct val="115000"/>
              </a:lnSpc>
              <a:defRPr b="1"/>
            </a:pPr>
            <a:r>
              <a:rPr lang="en-GB" dirty="0"/>
              <a:t>DELIVERABLES (examples)</a:t>
            </a:r>
          </a:p>
          <a:p>
            <a:pPr>
              <a:lnSpc>
                <a:spcPct val="115000"/>
              </a:lnSpc>
              <a:defRPr b="1"/>
            </a:pPr>
            <a:r>
              <a:rPr lang="en-GB" dirty="0"/>
              <a:t>DEL 04_Proposals: Design Responses</a:t>
            </a:r>
          </a:p>
          <a:p>
            <a:pPr>
              <a:lnSpc>
                <a:spcPct val="115000"/>
              </a:lnSpc>
            </a:pPr>
            <a:r>
              <a:rPr lang="en-GB" dirty="0"/>
              <a:t>Design outcomes responding to DEL03 (DESIGN BRIEFS resulting from the Situation Room’s GAME phase).</a:t>
            </a:r>
          </a:p>
          <a:p>
            <a:pPr>
              <a:lnSpc>
                <a:spcPct val="115000"/>
              </a:lnSpc>
            </a:pPr>
            <a:endParaRPr lang="en-GB" dirty="0"/>
          </a:p>
          <a:p>
            <a:pPr>
              <a:lnSpc>
                <a:spcPct val="115000"/>
              </a:lnSpc>
            </a:pPr>
            <a:r>
              <a:rPr lang="en-GB" dirty="0"/>
              <a:t>In this specific case:</a:t>
            </a:r>
          </a:p>
          <a:p>
            <a:pPr marL="228600" indent="-228600">
              <a:lnSpc>
                <a:spcPct val="115000"/>
              </a:lnSpc>
              <a:buSzPts val="1200"/>
              <a:buChar char="•"/>
            </a:pPr>
            <a:r>
              <a:rPr lang="en-GB" dirty="0"/>
              <a:t>UNITED IN SCARCITY (various ETSALS (Barcelona) and USC (Los Angeles) 4</a:t>
            </a:r>
            <a:r>
              <a:rPr lang="en-GB" baseline="30166" dirty="0"/>
              <a:t>th</a:t>
            </a:r>
            <a:r>
              <a:rPr lang="en-GB" dirty="0"/>
              <a:t>-5</a:t>
            </a:r>
            <a:r>
              <a:rPr lang="en-GB" baseline="30166" dirty="0"/>
              <a:t>th</a:t>
            </a:r>
            <a:r>
              <a:rPr lang="en-GB" dirty="0"/>
              <a:t> year undergrad students, 2024), response to G03 Design Brief (see previous slides)</a:t>
            </a:r>
          </a:p>
          <a:p>
            <a:pPr marL="228600" indent="-228600">
              <a:lnSpc>
                <a:spcPct val="115000"/>
              </a:lnSpc>
              <a:buSzPts val="1200"/>
              <a:buChar char="•"/>
            </a:pPr>
            <a:r>
              <a:rPr lang="en-GB" dirty="0"/>
              <a:t>New strategies for radical urban regeneration based on reframing tourism and repurposing existing built structures</a:t>
            </a:r>
          </a:p>
          <a:p>
            <a:pPr marL="228600" indent="-228600">
              <a:lnSpc>
                <a:spcPct val="115000"/>
              </a:lnSpc>
              <a:buSzPts val="1200"/>
              <a:buChar char="•"/>
            </a:pPr>
            <a:endParaRPr lang="en-GB"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Participants:</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FACULTY: Roger Paez, John </a:t>
            </a:r>
            <a:r>
              <a:rPr lang="fr-FR" i="0" dirty="0" err="1"/>
              <a:t>Dutton</a:t>
            </a:r>
            <a:r>
              <a:rPr lang="fr-FR" i="0" dirty="0"/>
              <a:t>, Pedro Garcia, Sophia Gruzdys</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fr-FR" i="0" dirty="0"/>
              <a:t>STUDENTS: Ivan Moreno, Pau </a:t>
            </a:r>
            <a:r>
              <a:rPr lang="fr-FR" i="0" dirty="0" err="1"/>
              <a:t>Butiñà</a:t>
            </a:r>
            <a:r>
              <a:rPr lang="fr-FR" i="0" dirty="0"/>
              <a:t> (ETSALS, Barcelona) + Sean Le, </a:t>
            </a:r>
            <a:r>
              <a:rPr lang="fr-FR" i="0" dirty="0" err="1"/>
              <a:t>Juwon</a:t>
            </a:r>
            <a:r>
              <a:rPr lang="fr-FR" i="0" dirty="0"/>
              <a:t> </a:t>
            </a:r>
            <a:r>
              <a:rPr lang="fr-FR" i="0" dirty="0" err="1"/>
              <a:t>Seo</a:t>
            </a:r>
            <a:r>
              <a:rPr lang="fr-FR" i="0" dirty="0"/>
              <a:t> (USC, Los Angeles).</a:t>
            </a:r>
          </a:p>
          <a:p>
            <a:pPr marL="228600" indent="-228600">
              <a:lnSpc>
                <a:spcPct val="115000"/>
              </a:lnSpc>
              <a:buSzPts val="1200"/>
              <a:buChar char="•"/>
            </a:pPr>
            <a:endParaRPr lang="en-GB"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idor d'imatge de diapositiva 1"/>
          <p:cNvSpPr>
            <a:spLocks noGrp="1" noRot="1" noChangeAspect="1"/>
          </p:cNvSpPr>
          <p:nvPr>
            <p:ph type="sldImg"/>
          </p:nvPr>
        </p:nvSpPr>
        <p:spPr>
          <a:xfrm>
            <a:off x="381000" y="685800"/>
            <a:ext cx="6096000" cy="3429000"/>
          </a:xfrm>
        </p:spPr>
      </p:sp>
      <p:sp>
        <p:nvSpPr>
          <p:cNvPr id="3" name="Contenidor de notes 2"/>
          <p:cNvSpPr>
            <a:spLocks noGrp="1"/>
          </p:cNvSpPr>
          <p:nvPr>
            <p:ph type="body" idx="1"/>
          </p:nvPr>
        </p:nvSpPr>
        <p:spPr/>
        <p:txBody>
          <a:bodyPr/>
          <a:lstStyle/>
          <a:p>
            <a:pPr>
              <a:lnSpc>
                <a:spcPct val="115000"/>
              </a:lnSpc>
              <a:defRPr b="1"/>
            </a:pPr>
            <a:r>
              <a:rPr lang="en-GB" b="0" dirty="0"/>
              <a:t>And remember… SITUATION ROOMS can help you to</a:t>
            </a:r>
          </a:p>
          <a:p>
            <a:pPr>
              <a:lnSpc>
                <a:spcPct val="115000"/>
              </a:lnSpc>
              <a:defRPr b="1"/>
            </a:pPr>
            <a:r>
              <a:rPr lang="en-GB" dirty="0"/>
              <a:t>THINK LATERALLY, DESIGN RADICALLY, MAKE KIN, AND HAVE FUN!</a:t>
            </a:r>
          </a:p>
          <a:p>
            <a:pPr>
              <a:lnSpc>
                <a:spcPct val="115000"/>
              </a:lnSpc>
              <a:defRPr b="1"/>
            </a:pPr>
            <a:endParaRPr lang="en-GB" dirty="0"/>
          </a:p>
          <a:p>
            <a:pPr>
              <a:lnSpc>
                <a:spcPct val="115000"/>
              </a:lnSpc>
              <a:defRPr b="1"/>
            </a:pPr>
            <a:r>
              <a:rPr lang="en-GB" dirty="0"/>
              <a:t>TO STUDENTS AND FACULTY: </a:t>
            </a:r>
          </a:p>
          <a:p>
            <a:pPr>
              <a:lnSpc>
                <a:spcPct val="115000"/>
              </a:lnSpc>
              <a:defRPr b="1"/>
            </a:pPr>
            <a:r>
              <a:rPr lang="en-GB" dirty="0"/>
              <a:t>Please share your experiences with Situation Rooms by writing to rpaez@elisava.net</a:t>
            </a:r>
          </a:p>
          <a:p>
            <a:pPr>
              <a:lnSpc>
                <a:spcPct val="115000"/>
              </a:lnSpc>
              <a:defRPr b="1"/>
            </a:pPr>
            <a:endParaRPr lang="en-GB" dirty="0"/>
          </a:p>
          <a:p>
            <a:pPr>
              <a:lnSpc>
                <a:spcPct val="115000"/>
              </a:lnSpc>
              <a:defRPr b="1"/>
            </a:pPr>
            <a:r>
              <a:rPr lang="en-GB" b="0" dirty="0"/>
              <a:t>Thank you very much</a:t>
            </a:r>
            <a:endParaRPr lang="ca-ES" b="0" dirty="0"/>
          </a:p>
        </p:txBody>
      </p:sp>
    </p:spTree>
    <p:extLst>
      <p:ext uri="{BB962C8B-B14F-4D97-AF65-F5344CB8AC3E}">
        <p14:creationId xmlns:p14="http://schemas.microsoft.com/office/powerpoint/2010/main" val="9111183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idor d'imatge de diapositiva 1"/>
          <p:cNvSpPr>
            <a:spLocks noGrp="1" noRot="1" noChangeAspect="1"/>
          </p:cNvSpPr>
          <p:nvPr>
            <p:ph type="sldImg"/>
          </p:nvPr>
        </p:nvSpPr>
        <p:spPr>
          <a:xfrm>
            <a:off x="381000" y="685800"/>
            <a:ext cx="6096000" cy="3429000"/>
          </a:xfrm>
        </p:spPr>
      </p:sp>
      <p:sp>
        <p:nvSpPr>
          <p:cNvPr id="3" name="Contenidor de notes 2"/>
          <p:cNvSpPr>
            <a:spLocks noGrp="1"/>
          </p:cNvSpPr>
          <p:nvPr>
            <p:ph type="body" idx="1"/>
          </p:nvPr>
        </p:nvSpPr>
        <p:spPr/>
        <p:txBody>
          <a:bodyPr/>
          <a:lstStyle/>
          <a:p>
            <a:pPr algn="just"/>
            <a:r>
              <a:rPr lang="ca-ES" dirty="0" err="1"/>
              <a:t>SUrF</a:t>
            </a:r>
            <a:r>
              <a:rPr lang="ca-ES" dirty="0"/>
              <a:t> </a:t>
            </a:r>
            <a:r>
              <a:rPr lang="ca-ES" dirty="0" err="1"/>
              <a:t>Multiplier</a:t>
            </a:r>
            <a:r>
              <a:rPr lang="ca-ES" dirty="0"/>
              <a:t> </a:t>
            </a:r>
            <a:r>
              <a:rPr lang="ca-ES" dirty="0" err="1"/>
              <a:t>Event</a:t>
            </a:r>
            <a:r>
              <a:rPr lang="ca-ES" dirty="0"/>
              <a:t> 2, Elisava, Barcelona (</a:t>
            </a:r>
            <a:r>
              <a:rPr lang="ca-ES" dirty="0" err="1"/>
              <a:t>Catalonia</a:t>
            </a:r>
            <a:r>
              <a:rPr lang="ca-ES" dirty="0"/>
              <a:t>), 25 </a:t>
            </a:r>
            <a:r>
              <a:rPr lang="ca-ES" dirty="0" err="1"/>
              <a:t>June</a:t>
            </a:r>
            <a:r>
              <a:rPr lang="ca-ES" dirty="0"/>
              <a:t> 2025</a:t>
            </a:r>
          </a:p>
          <a:p>
            <a:pPr algn="just"/>
            <a:endParaRPr lang="ca-ES" dirty="0"/>
          </a:p>
          <a:p>
            <a:pPr algn="just"/>
            <a:r>
              <a:rPr lang="ca-ES" dirty="0"/>
              <a:t>SOBRETAULA, </a:t>
            </a:r>
            <a:r>
              <a:rPr lang="ca-ES" dirty="0" err="1"/>
              <a:t>food-related</a:t>
            </a:r>
            <a:r>
              <a:rPr lang="ca-ES" dirty="0"/>
              <a:t> </a:t>
            </a:r>
            <a:r>
              <a:rPr lang="ca-ES" dirty="0" err="1"/>
              <a:t>festive</a:t>
            </a:r>
            <a:r>
              <a:rPr lang="ca-ES" dirty="0"/>
              <a:t>, collective </a:t>
            </a:r>
            <a:r>
              <a:rPr lang="ca-ES" dirty="0" err="1"/>
              <a:t>action</a:t>
            </a:r>
            <a:r>
              <a:rPr lang="ca-ES" dirty="0"/>
              <a:t> </a:t>
            </a:r>
            <a:r>
              <a:rPr lang="ca-ES" dirty="0" err="1"/>
              <a:t>after</a:t>
            </a:r>
            <a:r>
              <a:rPr lang="ca-ES" dirty="0"/>
              <a:t> </a:t>
            </a:r>
            <a:r>
              <a:rPr lang="ca-ES" dirty="0" err="1"/>
              <a:t>project</a:t>
            </a:r>
            <a:r>
              <a:rPr lang="ca-ES" dirty="0"/>
              <a:t> </a:t>
            </a:r>
            <a:r>
              <a:rPr lang="ca-ES" dirty="0" err="1"/>
              <a:t>presentation</a:t>
            </a:r>
            <a:r>
              <a:rPr lang="ca-ES" dirty="0"/>
              <a:t>-</a:t>
            </a:r>
          </a:p>
          <a:p>
            <a:pPr algn="just"/>
            <a:endParaRPr lang="ca-ES" dirty="0"/>
          </a:p>
          <a:p>
            <a:pPr marL="0" marR="0" lvl="0" indent="0" algn="just" defTabSz="914400" eaLnBrk="1" fontAlgn="auto" latinLnBrk="0" hangingPunct="1">
              <a:lnSpc>
                <a:spcPct val="100000"/>
              </a:lnSpc>
              <a:spcBef>
                <a:spcPts val="0"/>
              </a:spcBef>
              <a:spcAft>
                <a:spcPts val="0"/>
              </a:spcAft>
              <a:buClrTx/>
              <a:buSzTx/>
              <a:buFontTx/>
              <a:buNone/>
              <a:tabLst/>
              <a:defRPr/>
            </a:pPr>
            <a:r>
              <a:rPr lang="ca-ES" dirty="0" err="1"/>
              <a:t>Left</a:t>
            </a:r>
            <a:r>
              <a:rPr lang="ca-ES" dirty="0"/>
              <a:t> to </a:t>
            </a:r>
            <a:r>
              <a:rPr lang="ca-ES" dirty="0" err="1"/>
              <a:t>right</a:t>
            </a:r>
            <a:r>
              <a:rPr lang="ca-ES" dirty="0"/>
              <a:t>: </a:t>
            </a:r>
            <a:r>
              <a:rPr lang="ca-ES" dirty="0" err="1"/>
              <a:t>Andrej</a:t>
            </a:r>
            <a:r>
              <a:rPr lang="ca-ES" dirty="0"/>
              <a:t> </a:t>
            </a:r>
            <a:r>
              <a:rPr lang="ca-ES" dirty="0" err="1"/>
              <a:t>Radman</a:t>
            </a:r>
            <a:r>
              <a:rPr lang="ca-ES" dirty="0"/>
              <a:t> (</a:t>
            </a:r>
            <a:r>
              <a:rPr lang="ca-ES" dirty="0" err="1"/>
              <a:t>faculty</a:t>
            </a:r>
            <a:r>
              <a:rPr lang="ca-ES" dirty="0"/>
              <a:t> </a:t>
            </a:r>
            <a:r>
              <a:rPr lang="ca-ES" dirty="0" err="1"/>
              <a:t>TUDelft</a:t>
            </a:r>
            <a:r>
              <a:rPr lang="ca-ES" dirty="0"/>
              <a:t>), </a:t>
            </a:r>
            <a:r>
              <a:rPr lang="ca-ES" dirty="0" err="1"/>
              <a:t>Stavros</a:t>
            </a:r>
            <a:r>
              <a:rPr lang="ca-ES" dirty="0"/>
              <a:t> </a:t>
            </a:r>
            <a:r>
              <a:rPr lang="ca-ES" dirty="0" err="1"/>
              <a:t>Kousoulas</a:t>
            </a:r>
            <a:r>
              <a:rPr lang="ca-ES" dirty="0"/>
              <a:t> (</a:t>
            </a:r>
            <a:r>
              <a:rPr lang="ca-ES" dirty="0" err="1"/>
              <a:t>faculty</a:t>
            </a:r>
            <a:r>
              <a:rPr lang="ca-ES" dirty="0"/>
              <a:t> </a:t>
            </a:r>
            <a:r>
              <a:rPr lang="ca-ES" dirty="0" err="1"/>
              <a:t>TUDelft</a:t>
            </a:r>
            <a:r>
              <a:rPr lang="ca-ES" dirty="0"/>
              <a:t>), Laura Llimona (</a:t>
            </a:r>
            <a:r>
              <a:rPr lang="ca-ES" dirty="0" err="1"/>
              <a:t>student</a:t>
            </a:r>
            <a:r>
              <a:rPr lang="ca-ES" dirty="0"/>
              <a:t> Elisava), An Yi (</a:t>
            </a:r>
            <a:r>
              <a:rPr lang="ca-ES" dirty="0" err="1"/>
              <a:t>student</a:t>
            </a:r>
            <a:r>
              <a:rPr lang="ca-ES" dirty="0"/>
              <a:t> Elisava), Manuela </a:t>
            </a:r>
            <a:r>
              <a:rPr lang="ca-ES" dirty="0" err="1"/>
              <a:t>Valtchanova</a:t>
            </a:r>
            <a:r>
              <a:rPr lang="ca-ES" dirty="0"/>
              <a:t> (</a:t>
            </a:r>
            <a:r>
              <a:rPr lang="ca-ES" dirty="0" err="1"/>
              <a:t>faculty</a:t>
            </a:r>
            <a:r>
              <a:rPr lang="ca-ES" dirty="0"/>
              <a:t> Elisava), </a:t>
            </a:r>
            <a:r>
              <a:rPr lang="ca-ES" dirty="0" err="1"/>
              <a:t>unidentified</a:t>
            </a:r>
            <a:r>
              <a:rPr lang="ca-ES" dirty="0"/>
              <a:t> </a:t>
            </a:r>
            <a:r>
              <a:rPr lang="ca-ES" dirty="0" err="1"/>
              <a:t>person</a:t>
            </a:r>
            <a:r>
              <a:rPr lang="ca-ES" dirty="0"/>
              <a:t> holding a paper cup, Roger Paez (</a:t>
            </a:r>
            <a:r>
              <a:rPr lang="ca-ES" dirty="0" err="1"/>
              <a:t>faculty</a:t>
            </a:r>
            <a:r>
              <a:rPr lang="ca-ES" dirty="0"/>
              <a:t> Elisava), Núria Oriol (</a:t>
            </a:r>
            <a:r>
              <a:rPr lang="ca-ES" dirty="0" err="1"/>
              <a:t>student</a:t>
            </a:r>
            <a:r>
              <a:rPr lang="ca-ES" dirty="0"/>
              <a:t> Elisava), </a:t>
            </a:r>
            <a:r>
              <a:rPr lang="ca-ES" dirty="0" err="1"/>
              <a:t>Lorène</a:t>
            </a:r>
            <a:r>
              <a:rPr lang="ca-ES" dirty="0"/>
              <a:t> Picard (</a:t>
            </a:r>
            <a:r>
              <a:rPr lang="ca-ES" dirty="0" err="1"/>
              <a:t>faculty</a:t>
            </a:r>
            <a:r>
              <a:rPr lang="ca-ES" dirty="0"/>
              <a:t> ENS Paris-</a:t>
            </a:r>
            <a:r>
              <a:rPr lang="ca-ES" dirty="0" err="1"/>
              <a:t>Saclay</a:t>
            </a:r>
            <a:r>
              <a:rPr lang="ca-ES" dirty="0"/>
              <a:t> / </a:t>
            </a:r>
            <a:r>
              <a:rPr lang="ca-ES" dirty="0" err="1"/>
              <a:t>ENSCi-Les</a:t>
            </a:r>
            <a:r>
              <a:rPr lang="ca-ES" dirty="0"/>
              <a:t> </a:t>
            </a:r>
            <a:r>
              <a:rPr lang="en-GB" dirty="0"/>
              <a:t>Ateliers</a:t>
            </a:r>
            <a:r>
              <a:rPr lang="ca-ES" dirty="0"/>
              <a:t>), Émile de </a:t>
            </a:r>
            <a:r>
              <a:rPr lang="ca-ES" dirty="0" err="1"/>
              <a:t>Visscher</a:t>
            </a:r>
            <a:r>
              <a:rPr lang="ca-ES" dirty="0"/>
              <a:t> </a:t>
            </a:r>
            <a:r>
              <a:rPr lang="ca-ES" dirty="0" err="1"/>
              <a:t>faculty</a:t>
            </a:r>
            <a:r>
              <a:rPr lang="ca-ES" dirty="0"/>
              <a:t> ENS Paris-</a:t>
            </a:r>
            <a:r>
              <a:rPr lang="ca-ES" dirty="0" err="1"/>
              <a:t>Saclay</a:t>
            </a:r>
            <a:r>
              <a:rPr lang="ca-ES" dirty="0"/>
              <a:t> / </a:t>
            </a:r>
            <a:r>
              <a:rPr lang="ca-ES" dirty="0" err="1"/>
              <a:t>ENSCi-Les</a:t>
            </a:r>
            <a:r>
              <a:rPr lang="ca-ES" dirty="0"/>
              <a:t> </a:t>
            </a:r>
            <a:r>
              <a:rPr lang="en-GB" dirty="0"/>
              <a:t>Ateliers</a:t>
            </a:r>
            <a:r>
              <a:rPr lang="ca-ES" dirty="0"/>
              <a:t>), </a:t>
            </a:r>
            <a:r>
              <a:rPr lang="ca-ES" dirty="0" err="1"/>
              <a:t>unindentified</a:t>
            </a:r>
            <a:r>
              <a:rPr lang="ca-ES" dirty="0"/>
              <a:t> </a:t>
            </a:r>
            <a:r>
              <a:rPr lang="ca-ES" dirty="0" err="1"/>
              <a:t>person</a:t>
            </a:r>
            <a:r>
              <a:rPr lang="ca-ES" dirty="0"/>
              <a:t> </a:t>
            </a:r>
            <a:r>
              <a:rPr lang="ca-ES" dirty="0" err="1"/>
              <a:t>with</a:t>
            </a:r>
            <a:r>
              <a:rPr lang="ca-ES" dirty="0"/>
              <a:t> light blue </a:t>
            </a:r>
            <a:r>
              <a:rPr lang="ca-ES" dirty="0" err="1"/>
              <a:t>shirt</a:t>
            </a:r>
            <a:r>
              <a:rPr lang="ca-ES" dirty="0"/>
              <a:t>.</a:t>
            </a:r>
          </a:p>
          <a:p>
            <a:pPr marL="0" marR="0" lvl="0" indent="0" algn="just" defTabSz="914400" eaLnBrk="1" fontAlgn="auto" latinLnBrk="0" hangingPunct="1">
              <a:lnSpc>
                <a:spcPct val="100000"/>
              </a:lnSpc>
              <a:spcBef>
                <a:spcPts val="0"/>
              </a:spcBef>
              <a:spcAft>
                <a:spcPts val="0"/>
              </a:spcAft>
              <a:buClrTx/>
              <a:buSzTx/>
              <a:buFontTx/>
              <a:buNone/>
              <a:tabLst/>
              <a:defRPr/>
            </a:pPr>
            <a:endParaRPr lang="ca-ES" dirty="0"/>
          </a:p>
          <a:p>
            <a:pPr marL="0" marR="0" lvl="0" indent="0" algn="just" defTabSz="914400" eaLnBrk="1" fontAlgn="auto" latinLnBrk="0" hangingPunct="1">
              <a:lnSpc>
                <a:spcPct val="100000"/>
              </a:lnSpc>
              <a:spcBef>
                <a:spcPts val="0"/>
              </a:spcBef>
              <a:spcAft>
                <a:spcPts val="0"/>
              </a:spcAft>
              <a:buClrTx/>
              <a:buSzTx/>
              <a:buFontTx/>
              <a:buNone/>
              <a:tabLst/>
              <a:defRPr/>
            </a:pPr>
            <a:r>
              <a:rPr lang="ca-ES" dirty="0"/>
              <a:t>Participants in </a:t>
            </a:r>
            <a:r>
              <a:rPr lang="ca-ES" dirty="0" err="1"/>
              <a:t>SUrF</a:t>
            </a:r>
            <a:r>
              <a:rPr lang="ca-ES" dirty="0"/>
              <a:t> ME2 (in </a:t>
            </a:r>
            <a:r>
              <a:rPr lang="ca-ES" dirty="0" err="1"/>
              <a:t>order</a:t>
            </a:r>
            <a:r>
              <a:rPr lang="ca-ES" dirty="0"/>
              <a:t> of </a:t>
            </a:r>
            <a:r>
              <a:rPr lang="ca-ES" dirty="0" err="1"/>
              <a:t>appearance</a:t>
            </a:r>
            <a:r>
              <a:rPr lang="ca-ES" dirty="0"/>
              <a:t>): Roger Paez, James Auger, </a:t>
            </a:r>
            <a:r>
              <a:rPr lang="ca-ES" dirty="0" err="1"/>
              <a:t>Lorène</a:t>
            </a:r>
            <a:r>
              <a:rPr lang="ca-ES" dirty="0"/>
              <a:t> Picard, Manuela </a:t>
            </a:r>
            <a:r>
              <a:rPr lang="ca-ES" dirty="0" err="1"/>
              <a:t>Valtchanova</a:t>
            </a:r>
            <a:r>
              <a:rPr lang="ca-ES" dirty="0"/>
              <a:t>, ,</a:t>
            </a:r>
            <a:r>
              <a:rPr lang="ca-ES" dirty="0" err="1"/>
              <a:t>Jüri</a:t>
            </a:r>
            <a:r>
              <a:rPr lang="ca-ES" dirty="0"/>
              <a:t> </a:t>
            </a:r>
            <a:r>
              <a:rPr lang="ca-ES" dirty="0" err="1"/>
              <a:t>Soolep</a:t>
            </a:r>
            <a:r>
              <a:rPr lang="ca-ES" dirty="0"/>
              <a:t>, </a:t>
            </a:r>
            <a:r>
              <a:rPr lang="ca-ES" dirty="0" err="1"/>
              <a:t>Stavros</a:t>
            </a:r>
            <a:r>
              <a:rPr lang="ca-ES" dirty="0"/>
              <a:t> </a:t>
            </a:r>
            <a:r>
              <a:rPr lang="ca-ES" dirty="0" err="1"/>
              <a:t>Kousoulas</a:t>
            </a:r>
            <a:r>
              <a:rPr lang="ca-ES" dirty="0"/>
              <a:t>, Dora Vanette, Émile de </a:t>
            </a:r>
            <a:r>
              <a:rPr lang="ca-ES" dirty="0" err="1"/>
              <a:t>Visscher</a:t>
            </a:r>
            <a:r>
              <a:rPr lang="ca-ES" dirty="0"/>
              <a:t>, Mar Gené, Eloi Sànchez, Cristina Sanuy, Laura Llimona, Núria Oriol, Martina Nadal, Arnau </a:t>
            </a:r>
            <a:r>
              <a:rPr lang="ca-ES" dirty="0" err="1"/>
              <a:t>Tàsies</a:t>
            </a:r>
            <a:r>
              <a:rPr lang="ca-ES" dirty="0"/>
              <a:t>, Maria Paula Serrano, Clara </a:t>
            </a:r>
            <a:r>
              <a:rPr lang="ca-ES" dirty="0" err="1"/>
              <a:t>Salmerón</a:t>
            </a:r>
            <a:r>
              <a:rPr lang="ca-ES" dirty="0"/>
              <a:t>, Raquel </a:t>
            </a:r>
            <a:r>
              <a:rPr lang="ca-ES" dirty="0" err="1"/>
              <a:t>Quinbtana</a:t>
            </a:r>
            <a:r>
              <a:rPr lang="ca-ES" dirty="0"/>
              <a:t>, Eva </a:t>
            </a:r>
            <a:r>
              <a:rPr lang="ca-ES" dirty="0" err="1"/>
              <a:t>Stamatiou</a:t>
            </a:r>
            <a:r>
              <a:rPr lang="ca-ES" dirty="0"/>
              <a:t>.</a:t>
            </a:r>
          </a:p>
          <a:p>
            <a:pPr algn="just"/>
            <a:endParaRPr lang="ca-ES" dirty="0"/>
          </a:p>
          <a:p>
            <a:pPr algn="just"/>
            <a:endParaRPr lang="ca-ES" dirty="0"/>
          </a:p>
          <a:p>
            <a:pPr>
              <a:lnSpc>
                <a:spcPct val="115000"/>
              </a:lnSpc>
              <a:defRPr b="1"/>
            </a:pPr>
            <a:r>
              <a:rPr lang="en-GB" dirty="0"/>
              <a:t>TO STUDENTS AND FACULTY: </a:t>
            </a:r>
          </a:p>
          <a:p>
            <a:pPr>
              <a:lnSpc>
                <a:spcPct val="115000"/>
              </a:lnSpc>
              <a:defRPr b="1"/>
            </a:pPr>
            <a:r>
              <a:rPr lang="en-GB" dirty="0"/>
              <a:t>Please share your experiences with Situation </a:t>
            </a:r>
            <a:r>
              <a:rPr lang="en-GB"/>
              <a:t>Rooms by writing </a:t>
            </a:r>
            <a:r>
              <a:rPr lang="en-GB" dirty="0"/>
              <a:t>to rpaez@elisava.net</a:t>
            </a:r>
          </a:p>
          <a:p>
            <a:pPr algn="just"/>
            <a:endParaRPr lang="ca-ES" dirty="0"/>
          </a:p>
        </p:txBody>
      </p:sp>
    </p:spTree>
    <p:extLst>
      <p:ext uri="{BB962C8B-B14F-4D97-AF65-F5344CB8AC3E}">
        <p14:creationId xmlns:p14="http://schemas.microsoft.com/office/powerpoint/2010/main" val="693164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cSld name="Cover">
    <p:bg>
      <p:bgPr>
        <a:solidFill>
          <a:srgbClr val="FFFFFF"/>
        </a:solidFill>
        <a:effectLst/>
      </p:bgPr>
    </p:bg>
    <p:spTree>
      <p:nvGrpSpPr>
        <p:cNvPr id="1" name=""/>
        <p:cNvGrpSpPr/>
        <p:nvPr/>
      </p:nvGrpSpPr>
      <p:grpSpPr>
        <a:xfrm>
          <a:off x="0" y="0"/>
          <a:ext cx="0" cy="0"/>
          <a:chOff x="0" y="0"/>
          <a:chExt cx="0" cy="0"/>
        </a:xfrm>
      </p:grpSpPr>
      <p:sp>
        <p:nvSpPr>
          <p:cNvPr id="18" name="Body Level One…"/>
          <p:cNvSpPr txBox="1">
            <a:spLocks noGrp="1"/>
          </p:cNvSpPr>
          <p:nvPr>
            <p:ph type="body" idx="1" hasCustomPrompt="1"/>
          </p:nvPr>
        </p:nvSpPr>
        <p:spPr>
          <a:xfrm>
            <a:off x="247423" y="157843"/>
            <a:ext cx="8199892" cy="5179332"/>
          </a:xfrm>
          <a:prstGeom prst="rect">
            <a:avLst/>
          </a:prstGeom>
        </p:spPr>
        <p:txBody>
          <a:bodyPr lIns="0" tIns="0" rIns="0" bIns="0"/>
          <a:lstStyle>
            <a:lvl1pPr marL="0" indent="0">
              <a:spcBef>
                <a:spcPts val="0"/>
              </a:spcBef>
              <a:buSzTx/>
              <a:buFontTx/>
              <a:buNone/>
              <a:defRPr sz="4800" b="1">
                <a:latin typeface="Uncut Sans Semibold"/>
                <a:ea typeface="Uncut Sans Semibold"/>
                <a:cs typeface="Uncut Sans Semibold"/>
                <a:sym typeface="Uncut Sans Semibold"/>
              </a:defRPr>
            </a:lvl1pPr>
            <a:lvl2pPr marL="0" indent="457200">
              <a:spcBef>
                <a:spcPts val="0"/>
              </a:spcBef>
              <a:buSzTx/>
              <a:buFontTx/>
              <a:buNone/>
              <a:defRPr sz="4800" b="1">
                <a:latin typeface="Uncut Sans Semibold"/>
                <a:ea typeface="Uncut Sans Semibold"/>
                <a:cs typeface="Uncut Sans Semibold"/>
                <a:sym typeface="Uncut Sans Semibold"/>
              </a:defRPr>
            </a:lvl2pPr>
            <a:lvl3pPr marL="0" indent="914400">
              <a:spcBef>
                <a:spcPts val="0"/>
              </a:spcBef>
              <a:buSzTx/>
              <a:buFontTx/>
              <a:buNone/>
              <a:defRPr sz="4800" b="1">
                <a:latin typeface="Uncut Sans Semibold"/>
                <a:ea typeface="Uncut Sans Semibold"/>
                <a:cs typeface="Uncut Sans Semibold"/>
                <a:sym typeface="Uncut Sans Semibold"/>
              </a:defRPr>
            </a:lvl3pPr>
            <a:lvl4pPr marL="0" indent="1371600">
              <a:spcBef>
                <a:spcPts val="0"/>
              </a:spcBef>
              <a:buSzTx/>
              <a:buFontTx/>
              <a:buNone/>
              <a:defRPr sz="4800" b="1">
                <a:latin typeface="Uncut Sans Semibold"/>
                <a:ea typeface="Uncut Sans Semibold"/>
                <a:cs typeface="Uncut Sans Semibold"/>
                <a:sym typeface="Uncut Sans Semibold"/>
              </a:defRPr>
            </a:lvl4pPr>
            <a:lvl5pPr marL="0" indent="1828800">
              <a:spcBef>
                <a:spcPts val="0"/>
              </a:spcBef>
              <a:buSzTx/>
              <a:buFontTx/>
              <a:buNone/>
              <a:defRPr sz="4800" b="1">
                <a:latin typeface="Uncut Sans Semibold"/>
                <a:ea typeface="Uncut Sans Semibold"/>
                <a:cs typeface="Uncut Sans Semibold"/>
                <a:sym typeface="Uncut Sans Semibold"/>
              </a:defRPr>
            </a:lvl5pPr>
          </a:lstStyle>
          <a:p>
            <a:r>
              <a:rPr dirty="0"/>
              <a:t>Workshop title</a:t>
            </a:r>
          </a:p>
          <a:p>
            <a:pPr lvl="1"/>
            <a:endParaRPr dirty="0"/>
          </a:p>
          <a:p>
            <a:pPr lvl="2"/>
            <a:endParaRPr dirty="0"/>
          </a:p>
          <a:p>
            <a:pPr lvl="3"/>
            <a:endParaRPr dirty="0"/>
          </a:p>
          <a:p>
            <a:pPr lvl="4"/>
            <a:endParaRPr dirty="0"/>
          </a:p>
        </p:txBody>
      </p:sp>
      <p:sp>
        <p:nvSpPr>
          <p:cNvPr id="19" name="Espace réservé du texte 7"/>
          <p:cNvSpPr>
            <a:spLocks noGrp="1"/>
          </p:cNvSpPr>
          <p:nvPr>
            <p:ph type="body" sz="quarter" idx="22" hasCustomPrompt="1"/>
          </p:nvPr>
        </p:nvSpPr>
        <p:spPr>
          <a:xfrm>
            <a:off x="9420452" y="188230"/>
            <a:ext cx="2542950" cy="5148946"/>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List of educator</a:t>
            </a:r>
          </a:p>
        </p:txBody>
      </p:sp>
      <p:sp>
        <p:nvSpPr>
          <p:cNvPr id="2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21"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2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24"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25" name="ZoneTexte 4"/>
          <p:cNvSpPr txBox="1"/>
          <p:nvPr/>
        </p:nvSpPr>
        <p:spPr>
          <a:xfrm>
            <a:off x="247423" y="6482824"/>
            <a:ext cx="2156585"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endParaRPr dirty="0"/>
          </a:p>
        </p:txBody>
      </p:sp>
      <p:sp>
        <p:nvSpPr>
          <p:cNvPr id="26"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2950192777"/>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Big verbatim 2">
    <p:bg>
      <p:bgPr>
        <a:solidFill>
          <a:srgbClr val="FFFFFF"/>
        </a:solidFill>
        <a:effectLst/>
      </p:bgPr>
    </p:bg>
    <p:spTree>
      <p:nvGrpSpPr>
        <p:cNvPr id="1" name=""/>
        <p:cNvGrpSpPr/>
        <p:nvPr/>
      </p:nvGrpSpPr>
      <p:grpSpPr>
        <a:xfrm>
          <a:off x="0" y="0"/>
          <a:ext cx="0" cy="0"/>
          <a:chOff x="0" y="0"/>
          <a:chExt cx="0" cy="0"/>
        </a:xfrm>
      </p:grpSpPr>
      <p:sp>
        <p:nvSpPr>
          <p:cNvPr id="33" name="Body Level One…"/>
          <p:cNvSpPr txBox="1">
            <a:spLocks noGrp="1"/>
          </p:cNvSpPr>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sz="4000" b="1">
                <a:latin typeface="Uncut Sans Semibold"/>
                <a:ea typeface="Uncut Sans Semibold"/>
                <a:cs typeface="Uncut Sans Semibold"/>
                <a:sym typeface="Uncut Sans Semibold"/>
              </a:defRPr>
            </a:lvl1pPr>
            <a:lvl2pPr marL="0" indent="457200">
              <a:spcBef>
                <a:spcPts val="0"/>
              </a:spcBef>
              <a:buSzTx/>
              <a:buFontTx/>
              <a:buNone/>
              <a:defRPr sz="4000" b="1">
                <a:latin typeface="Uncut Sans Semibold"/>
                <a:ea typeface="Uncut Sans Semibold"/>
                <a:cs typeface="Uncut Sans Semibold"/>
                <a:sym typeface="Uncut Sans Semibold"/>
              </a:defRPr>
            </a:lvl2pPr>
            <a:lvl3pPr marL="0" indent="914400">
              <a:spcBef>
                <a:spcPts val="0"/>
              </a:spcBef>
              <a:buSzTx/>
              <a:buFontTx/>
              <a:buNone/>
              <a:defRPr sz="4000" b="1">
                <a:latin typeface="Uncut Sans Semibold"/>
                <a:ea typeface="Uncut Sans Semibold"/>
                <a:cs typeface="Uncut Sans Semibold"/>
                <a:sym typeface="Uncut Sans Semibold"/>
              </a:defRPr>
            </a:lvl3pPr>
            <a:lvl4pPr marL="0" indent="1371600">
              <a:spcBef>
                <a:spcPts val="0"/>
              </a:spcBef>
              <a:buSzTx/>
              <a:buFontTx/>
              <a:buNone/>
              <a:defRPr sz="4000" b="1">
                <a:latin typeface="Uncut Sans Semibold"/>
                <a:ea typeface="Uncut Sans Semibold"/>
                <a:cs typeface="Uncut Sans Semibold"/>
                <a:sym typeface="Uncut Sans Semibold"/>
              </a:defRPr>
            </a:lvl4pPr>
            <a:lvl5pPr marL="0" indent="1828800">
              <a:spcBef>
                <a:spcPts val="0"/>
              </a:spcBef>
              <a:buSzTx/>
              <a:buFontTx/>
              <a:buNone/>
              <a:defRPr sz="4000" b="1">
                <a:latin typeface="Uncut Sans Semibold"/>
                <a:ea typeface="Uncut Sans Semibold"/>
                <a:cs typeface="Uncut Sans Semibold"/>
                <a:sym typeface="Uncut Sans Semibold"/>
              </a:defRPr>
            </a:lvl5pPr>
          </a:lstStyle>
          <a:p>
            <a:r>
              <a:t>Big verbatim 2 </a:t>
            </a:r>
          </a:p>
          <a:p>
            <a:pPr lvl="1"/>
            <a:endParaRPr/>
          </a:p>
          <a:p>
            <a:pPr lvl="2"/>
            <a:endParaRPr/>
          </a:p>
          <a:p>
            <a:pPr lvl="3"/>
            <a:endParaRPr/>
          </a:p>
          <a:p>
            <a:pPr lvl="4"/>
            <a:endParaRPr/>
          </a:p>
        </p:txBody>
      </p:sp>
      <p:sp>
        <p:nvSpPr>
          <p:cNvPr id="34" name="Espace réservé du texte 7"/>
          <p:cNvSpPr>
            <a:spLocks noGrp="1"/>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Source</a:t>
            </a:r>
          </a:p>
        </p:txBody>
      </p:sp>
      <p:sp>
        <p:nvSpPr>
          <p:cNvPr id="35"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36"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37"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39"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2387167951"/>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Big verbatim 1">
    <p:bg>
      <p:bgPr>
        <a:solidFill>
          <a:srgbClr val="FFFFFF"/>
        </a:solidFill>
        <a:effectLst/>
      </p:bgPr>
    </p:bg>
    <p:spTree>
      <p:nvGrpSpPr>
        <p:cNvPr id="1" name=""/>
        <p:cNvGrpSpPr/>
        <p:nvPr/>
      </p:nvGrpSpPr>
      <p:grpSpPr>
        <a:xfrm>
          <a:off x="0" y="0"/>
          <a:ext cx="0" cy="0"/>
          <a:chOff x="0" y="0"/>
          <a:chExt cx="0" cy="0"/>
        </a:xfrm>
      </p:grpSpPr>
      <p:sp>
        <p:nvSpPr>
          <p:cNvPr id="48" name="Body Level One…"/>
          <p:cNvSpPr txBox="1">
            <a:spLocks noGrp="1"/>
          </p:cNvSpPr>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sz="2500" b="1">
                <a:latin typeface="Uncut Sans Semibold"/>
                <a:ea typeface="Uncut Sans Semibold"/>
                <a:cs typeface="Uncut Sans Semibold"/>
                <a:sym typeface="Uncut Sans Semibold"/>
              </a:defRPr>
            </a:lvl1pPr>
            <a:lvl2pPr marL="0" indent="457200">
              <a:spcBef>
                <a:spcPts val="0"/>
              </a:spcBef>
              <a:buSzTx/>
              <a:buFontTx/>
              <a:buNone/>
              <a:defRPr sz="2500" b="1">
                <a:latin typeface="Uncut Sans Semibold"/>
                <a:ea typeface="Uncut Sans Semibold"/>
                <a:cs typeface="Uncut Sans Semibold"/>
                <a:sym typeface="Uncut Sans Semibold"/>
              </a:defRPr>
            </a:lvl2pPr>
            <a:lvl3pPr marL="0" indent="914400">
              <a:spcBef>
                <a:spcPts val="0"/>
              </a:spcBef>
              <a:buSzTx/>
              <a:buFontTx/>
              <a:buNone/>
              <a:defRPr sz="2500" b="1">
                <a:latin typeface="Uncut Sans Semibold"/>
                <a:ea typeface="Uncut Sans Semibold"/>
                <a:cs typeface="Uncut Sans Semibold"/>
                <a:sym typeface="Uncut Sans Semibold"/>
              </a:defRPr>
            </a:lvl3pPr>
            <a:lvl4pPr marL="0" indent="1371600">
              <a:spcBef>
                <a:spcPts val="0"/>
              </a:spcBef>
              <a:buSzTx/>
              <a:buFontTx/>
              <a:buNone/>
              <a:defRPr sz="2500" b="1">
                <a:latin typeface="Uncut Sans Semibold"/>
                <a:ea typeface="Uncut Sans Semibold"/>
                <a:cs typeface="Uncut Sans Semibold"/>
                <a:sym typeface="Uncut Sans Semibold"/>
              </a:defRPr>
            </a:lvl4pPr>
            <a:lvl5pPr marL="0" indent="1828800">
              <a:spcBef>
                <a:spcPts val="0"/>
              </a:spcBef>
              <a:buSzTx/>
              <a:buFontTx/>
              <a:buNone/>
              <a:defRPr sz="2500" b="1">
                <a:latin typeface="Uncut Sans Semibold"/>
                <a:ea typeface="Uncut Sans Semibold"/>
                <a:cs typeface="Uncut Sans Semibold"/>
                <a:sym typeface="Uncut Sans Semibold"/>
              </a:defRPr>
            </a:lvl5pPr>
          </a:lstStyle>
          <a:p>
            <a:r>
              <a:t>Big verbatim 1 </a:t>
            </a:r>
          </a:p>
          <a:p>
            <a:pPr lvl="1"/>
            <a:endParaRPr/>
          </a:p>
          <a:p>
            <a:pPr lvl="2"/>
            <a:endParaRPr/>
          </a:p>
          <a:p>
            <a:pPr lvl="3"/>
            <a:endParaRPr/>
          </a:p>
          <a:p>
            <a:pPr lvl="4"/>
            <a:endParaRPr/>
          </a:p>
        </p:txBody>
      </p:sp>
      <p:sp>
        <p:nvSpPr>
          <p:cNvPr id="49" name="Espace réservé du texte 7"/>
          <p:cNvSpPr>
            <a:spLocks noGrp="1"/>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Source</a:t>
            </a:r>
          </a:p>
        </p:txBody>
      </p:sp>
      <p:sp>
        <p:nvSpPr>
          <p:cNvPr id="5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51"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5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54"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56"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2460017689"/>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2_Big verbatim 2">
    <p:bg>
      <p:bgPr>
        <a:solidFill>
          <a:srgbClr val="FFFFFF"/>
        </a:solidFill>
        <a:effectLst/>
      </p:bgPr>
    </p:bg>
    <p:spTree>
      <p:nvGrpSpPr>
        <p:cNvPr id="1" name=""/>
        <p:cNvGrpSpPr/>
        <p:nvPr/>
      </p:nvGrpSpPr>
      <p:grpSpPr>
        <a:xfrm>
          <a:off x="0" y="0"/>
          <a:ext cx="0" cy="0"/>
          <a:chOff x="0" y="0"/>
          <a:chExt cx="0" cy="0"/>
        </a:xfrm>
      </p:grpSpPr>
      <p:sp>
        <p:nvSpPr>
          <p:cNvPr id="63" name="Body Level One…"/>
          <p:cNvSpPr txBox="1">
            <a:spLocks noGrp="1"/>
          </p:cNvSpPr>
          <p:nvPr>
            <p:ph type="body" sz="quarter" idx="1" hasCustomPrompt="1"/>
          </p:nvPr>
        </p:nvSpPr>
        <p:spPr>
          <a:xfrm>
            <a:off x="247424" y="157842"/>
            <a:ext cx="819376" cy="4192486"/>
          </a:xfrm>
          <a:prstGeom prst="rect">
            <a:avLst/>
          </a:prstGeom>
        </p:spPr>
        <p:txBody>
          <a:bodyPr lIns="0" tIns="0" rIns="0" bIns="0"/>
          <a:lstStyle>
            <a:lvl1pPr marL="0" indent="0">
              <a:spcBef>
                <a:spcPts val="0"/>
              </a:spcBef>
              <a:buSzTx/>
              <a:buFontTx/>
              <a:buNone/>
              <a:defRPr sz="4000" b="1">
                <a:latin typeface="Uncut Sans Semibold"/>
                <a:ea typeface="Uncut Sans Semibold"/>
                <a:cs typeface="Uncut Sans Semibold"/>
                <a:sym typeface="Uncut Sans Semibold"/>
              </a:defRPr>
            </a:lvl1pPr>
            <a:lvl2pPr marL="0" indent="457200">
              <a:spcBef>
                <a:spcPts val="0"/>
              </a:spcBef>
              <a:buSzTx/>
              <a:buFontTx/>
              <a:buNone/>
              <a:defRPr sz="4000" b="1">
                <a:latin typeface="Uncut Sans Semibold"/>
                <a:ea typeface="Uncut Sans Semibold"/>
                <a:cs typeface="Uncut Sans Semibold"/>
                <a:sym typeface="Uncut Sans Semibold"/>
              </a:defRPr>
            </a:lvl2pPr>
            <a:lvl3pPr marL="0" indent="914400">
              <a:spcBef>
                <a:spcPts val="0"/>
              </a:spcBef>
              <a:buSzTx/>
              <a:buFontTx/>
              <a:buNone/>
              <a:defRPr sz="4000" b="1">
                <a:latin typeface="Uncut Sans Semibold"/>
                <a:ea typeface="Uncut Sans Semibold"/>
                <a:cs typeface="Uncut Sans Semibold"/>
                <a:sym typeface="Uncut Sans Semibold"/>
              </a:defRPr>
            </a:lvl3pPr>
            <a:lvl4pPr marL="0" indent="1371600">
              <a:spcBef>
                <a:spcPts val="0"/>
              </a:spcBef>
              <a:buSzTx/>
              <a:buFontTx/>
              <a:buNone/>
              <a:defRPr sz="4000" b="1">
                <a:latin typeface="Uncut Sans Semibold"/>
                <a:ea typeface="Uncut Sans Semibold"/>
                <a:cs typeface="Uncut Sans Semibold"/>
                <a:sym typeface="Uncut Sans Semibold"/>
              </a:defRPr>
            </a:lvl4pPr>
            <a:lvl5pPr marL="0" indent="1828800">
              <a:spcBef>
                <a:spcPts val="0"/>
              </a:spcBef>
              <a:buSzTx/>
              <a:buFontTx/>
              <a:buNone/>
              <a:defRPr sz="4000" b="1">
                <a:latin typeface="Uncut Sans Semibold"/>
                <a:ea typeface="Uncut Sans Semibold"/>
                <a:cs typeface="Uncut Sans Semibold"/>
                <a:sym typeface="Uncut Sans Semibold"/>
              </a:defRPr>
            </a:lvl5pPr>
          </a:lstStyle>
          <a:p>
            <a:r>
              <a:t>X</a:t>
            </a:r>
          </a:p>
          <a:p>
            <a:pPr lvl="1"/>
            <a:endParaRPr/>
          </a:p>
          <a:p>
            <a:pPr lvl="2"/>
            <a:endParaRPr/>
          </a:p>
          <a:p>
            <a:pPr lvl="3"/>
            <a:endParaRPr/>
          </a:p>
          <a:p>
            <a:pPr lvl="4"/>
            <a:endParaRPr/>
          </a:p>
        </p:txBody>
      </p:sp>
      <p:sp>
        <p:nvSpPr>
          <p:cNvPr id="64" name="Espace réservé du texte 7"/>
          <p:cNvSpPr>
            <a:spLocks noGrp="1"/>
          </p:cNvSpPr>
          <p:nvPr>
            <p:ph type="body" idx="21" hasCustomPrompt="1"/>
          </p:nvPr>
        </p:nvSpPr>
        <p:spPr>
          <a:xfrm>
            <a:off x="1246492" y="157841"/>
            <a:ext cx="8049908" cy="4192487"/>
          </a:xfrm>
          <a:prstGeom prst="rect">
            <a:avLst/>
          </a:prstGeom>
        </p:spPr>
        <p:txBody>
          <a:bodyPr lIns="0" tIns="0" rIns="0" bIns="0"/>
          <a:lstStyle>
            <a:lvl1pPr marL="0" indent="0">
              <a:spcBef>
                <a:spcPts val="0"/>
              </a:spcBef>
              <a:buSzTx/>
              <a:buFontTx/>
              <a:buNone/>
              <a:defRPr sz="4000" b="1">
                <a:latin typeface="Uncut Sans Semibold"/>
                <a:ea typeface="Uncut Sans Semibold"/>
                <a:cs typeface="Uncut Sans Semibold"/>
                <a:sym typeface="Uncut Sans Semibold"/>
              </a:defRPr>
            </a:lvl1pPr>
          </a:lstStyle>
          <a:p>
            <a:r>
              <a:t>X</a:t>
            </a:r>
          </a:p>
        </p:txBody>
      </p:sp>
      <p:sp>
        <p:nvSpPr>
          <p:cNvPr id="65"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66"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67"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dirty="0"/>
              <a:t>Situation rooms</a:t>
            </a:r>
          </a:p>
        </p:txBody>
      </p:sp>
      <p:sp>
        <p:nvSpPr>
          <p:cNvPr id="69"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71"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121085677"/>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1_Big verbatim 2">
    <p:bg>
      <p:bgPr>
        <a:solidFill>
          <a:srgbClr val="FFFFFF"/>
        </a:solidFill>
        <a:effectLst/>
      </p:bgPr>
    </p:bg>
    <p:spTree>
      <p:nvGrpSpPr>
        <p:cNvPr id="1" name=""/>
        <p:cNvGrpSpPr/>
        <p:nvPr/>
      </p:nvGrpSpPr>
      <p:grpSpPr>
        <a:xfrm>
          <a:off x="0" y="0"/>
          <a:ext cx="0" cy="0"/>
          <a:chOff x="0" y="0"/>
          <a:chExt cx="0" cy="0"/>
        </a:xfrm>
      </p:grpSpPr>
      <p:sp>
        <p:nvSpPr>
          <p:cNvPr id="78" name="Body Level One…"/>
          <p:cNvSpPr txBox="1">
            <a:spLocks noGrp="1"/>
          </p:cNvSpPr>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sz="4800" b="1">
                <a:latin typeface="Uncut Sans Semibold"/>
                <a:ea typeface="Uncut Sans Semibold"/>
                <a:cs typeface="Uncut Sans Semibold"/>
                <a:sym typeface="Uncut Sans Semibold"/>
              </a:defRPr>
            </a:lvl1pPr>
            <a:lvl2pPr marL="0" indent="457200">
              <a:spcBef>
                <a:spcPts val="0"/>
              </a:spcBef>
              <a:buSzTx/>
              <a:buFontTx/>
              <a:buNone/>
              <a:defRPr sz="4800" b="1">
                <a:latin typeface="Uncut Sans Semibold"/>
                <a:ea typeface="Uncut Sans Semibold"/>
                <a:cs typeface="Uncut Sans Semibold"/>
                <a:sym typeface="Uncut Sans Semibold"/>
              </a:defRPr>
            </a:lvl2pPr>
            <a:lvl3pPr marL="0" indent="914400">
              <a:spcBef>
                <a:spcPts val="0"/>
              </a:spcBef>
              <a:buSzTx/>
              <a:buFontTx/>
              <a:buNone/>
              <a:defRPr sz="4800" b="1">
                <a:latin typeface="Uncut Sans Semibold"/>
                <a:ea typeface="Uncut Sans Semibold"/>
                <a:cs typeface="Uncut Sans Semibold"/>
                <a:sym typeface="Uncut Sans Semibold"/>
              </a:defRPr>
            </a:lvl3pPr>
            <a:lvl4pPr marL="0" indent="1371600">
              <a:spcBef>
                <a:spcPts val="0"/>
              </a:spcBef>
              <a:buSzTx/>
              <a:buFontTx/>
              <a:buNone/>
              <a:defRPr sz="4800" b="1">
                <a:latin typeface="Uncut Sans Semibold"/>
                <a:ea typeface="Uncut Sans Semibold"/>
                <a:cs typeface="Uncut Sans Semibold"/>
                <a:sym typeface="Uncut Sans Semibold"/>
              </a:defRPr>
            </a:lvl4pPr>
            <a:lvl5pPr marL="0" indent="1828800">
              <a:spcBef>
                <a:spcPts val="0"/>
              </a:spcBef>
              <a:buSzTx/>
              <a:buFontTx/>
              <a:buNone/>
              <a:defRPr sz="4800" b="1">
                <a:latin typeface="Uncut Sans Semibold"/>
                <a:ea typeface="Uncut Sans Semibold"/>
                <a:cs typeface="Uncut Sans Semibold"/>
                <a:sym typeface="Uncut Sans Semibold"/>
              </a:defRPr>
            </a:lvl5pPr>
          </a:lstStyle>
          <a:p>
            <a:r>
              <a:t>Big verbatim 3 </a:t>
            </a:r>
          </a:p>
          <a:p>
            <a:pPr lvl="1"/>
            <a:endParaRPr/>
          </a:p>
          <a:p>
            <a:pPr lvl="2"/>
            <a:endParaRPr/>
          </a:p>
          <a:p>
            <a:pPr lvl="3"/>
            <a:endParaRPr/>
          </a:p>
          <a:p>
            <a:pPr lvl="4"/>
            <a:endParaRPr/>
          </a:p>
        </p:txBody>
      </p:sp>
      <p:sp>
        <p:nvSpPr>
          <p:cNvPr id="79" name="Espace réservé du texte 7"/>
          <p:cNvSpPr>
            <a:spLocks noGrp="1"/>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Source</a:t>
            </a:r>
          </a:p>
        </p:txBody>
      </p:sp>
      <p:sp>
        <p:nvSpPr>
          <p:cNvPr id="8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81"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8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84"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85" name="ZoneTexte 4"/>
          <p:cNvSpPr txBox="1"/>
          <p:nvPr/>
        </p:nvSpPr>
        <p:spPr>
          <a:xfrm>
            <a:off x="247423" y="6482824"/>
            <a:ext cx="2156585"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t>03 – DESIGN METHODOLOGY</a:t>
            </a:r>
            <a:endParaRPr dirty="0"/>
          </a:p>
        </p:txBody>
      </p:sp>
      <p:sp>
        <p:nvSpPr>
          <p:cNvPr id="86"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3508644911"/>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reserve="1">
  <p:cSld name="3_Big verbatim 2">
    <p:bg>
      <p:bgPr>
        <a:solidFill>
          <a:srgbClr val="FFFFFF"/>
        </a:solidFill>
        <a:effectLst/>
      </p:bgPr>
    </p:bg>
    <p:spTree>
      <p:nvGrpSpPr>
        <p:cNvPr id="1" name=""/>
        <p:cNvGrpSpPr/>
        <p:nvPr/>
      </p:nvGrpSpPr>
      <p:grpSpPr>
        <a:xfrm>
          <a:off x="0" y="0"/>
          <a:ext cx="0" cy="0"/>
          <a:chOff x="0" y="0"/>
          <a:chExt cx="0" cy="0"/>
        </a:xfrm>
      </p:grpSpPr>
      <p:sp>
        <p:nvSpPr>
          <p:cNvPr id="78" name="Body Level One…"/>
          <p:cNvSpPr txBox="1">
            <a:spLocks noGrp="1"/>
          </p:cNvSpPr>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sz="4800" b="1">
                <a:latin typeface="Uncut Sans Semibold"/>
                <a:ea typeface="Uncut Sans Semibold"/>
                <a:cs typeface="Uncut Sans Semibold"/>
                <a:sym typeface="Uncut Sans Semibold"/>
              </a:defRPr>
            </a:lvl1pPr>
            <a:lvl2pPr marL="0" indent="457200">
              <a:spcBef>
                <a:spcPts val="0"/>
              </a:spcBef>
              <a:buSzTx/>
              <a:buFontTx/>
              <a:buNone/>
              <a:defRPr sz="4800" b="1">
                <a:latin typeface="Uncut Sans Semibold"/>
                <a:ea typeface="Uncut Sans Semibold"/>
                <a:cs typeface="Uncut Sans Semibold"/>
                <a:sym typeface="Uncut Sans Semibold"/>
              </a:defRPr>
            </a:lvl2pPr>
            <a:lvl3pPr marL="0" indent="914400">
              <a:spcBef>
                <a:spcPts val="0"/>
              </a:spcBef>
              <a:buSzTx/>
              <a:buFontTx/>
              <a:buNone/>
              <a:defRPr sz="4800" b="1">
                <a:latin typeface="Uncut Sans Semibold"/>
                <a:ea typeface="Uncut Sans Semibold"/>
                <a:cs typeface="Uncut Sans Semibold"/>
                <a:sym typeface="Uncut Sans Semibold"/>
              </a:defRPr>
            </a:lvl3pPr>
            <a:lvl4pPr marL="0" indent="1371600">
              <a:spcBef>
                <a:spcPts val="0"/>
              </a:spcBef>
              <a:buSzTx/>
              <a:buFontTx/>
              <a:buNone/>
              <a:defRPr sz="4800" b="1">
                <a:latin typeface="Uncut Sans Semibold"/>
                <a:ea typeface="Uncut Sans Semibold"/>
                <a:cs typeface="Uncut Sans Semibold"/>
                <a:sym typeface="Uncut Sans Semibold"/>
              </a:defRPr>
            </a:lvl4pPr>
            <a:lvl5pPr marL="0" indent="1828800">
              <a:spcBef>
                <a:spcPts val="0"/>
              </a:spcBef>
              <a:buSzTx/>
              <a:buFontTx/>
              <a:buNone/>
              <a:defRPr sz="4800" b="1">
                <a:latin typeface="Uncut Sans Semibold"/>
                <a:ea typeface="Uncut Sans Semibold"/>
                <a:cs typeface="Uncut Sans Semibold"/>
                <a:sym typeface="Uncut Sans Semibold"/>
              </a:defRPr>
            </a:lvl5pPr>
          </a:lstStyle>
          <a:p>
            <a:r>
              <a:t>Big verbatim 3 </a:t>
            </a:r>
          </a:p>
          <a:p>
            <a:pPr lvl="1"/>
            <a:endParaRPr/>
          </a:p>
          <a:p>
            <a:pPr lvl="2"/>
            <a:endParaRPr/>
          </a:p>
          <a:p>
            <a:pPr lvl="3"/>
            <a:endParaRPr/>
          </a:p>
          <a:p>
            <a:pPr lvl="4"/>
            <a:endParaRPr/>
          </a:p>
        </p:txBody>
      </p:sp>
      <p:sp>
        <p:nvSpPr>
          <p:cNvPr id="79" name="Espace réservé du texte 7"/>
          <p:cNvSpPr>
            <a:spLocks noGrp="1"/>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Source</a:t>
            </a:r>
          </a:p>
        </p:txBody>
      </p:sp>
      <p:sp>
        <p:nvSpPr>
          <p:cNvPr id="8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81"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82" name="ZoneTexte 4"/>
          <p:cNvSpPr txBox="1"/>
          <p:nvPr/>
        </p:nvSpPr>
        <p:spPr>
          <a:xfrm>
            <a:off x="2911941" y="6482824"/>
            <a:ext cx="3925493" cy="1778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84" name="ZoneTexte 6"/>
          <p:cNvSpPr txBox="1"/>
          <p:nvPr/>
        </p:nvSpPr>
        <p:spPr>
          <a:xfrm>
            <a:off x="10590696" y="6482824"/>
            <a:ext cx="1406435" cy="355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3347850021"/>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reserve="1">
  <p:cSld name="4_Big verbatim 2">
    <p:bg>
      <p:bgPr>
        <a:solidFill>
          <a:srgbClr val="FFFFFF"/>
        </a:solidFill>
        <a:effectLst/>
      </p:bgPr>
    </p:bg>
    <p:spTree>
      <p:nvGrpSpPr>
        <p:cNvPr id="1" name=""/>
        <p:cNvGrpSpPr/>
        <p:nvPr/>
      </p:nvGrpSpPr>
      <p:grpSpPr>
        <a:xfrm>
          <a:off x="0" y="0"/>
          <a:ext cx="0" cy="0"/>
          <a:chOff x="0" y="0"/>
          <a:chExt cx="0" cy="0"/>
        </a:xfrm>
      </p:grpSpPr>
      <p:sp>
        <p:nvSpPr>
          <p:cNvPr id="78" name="Body Level One…"/>
          <p:cNvSpPr txBox="1">
            <a:spLocks noGrp="1"/>
          </p:cNvSpPr>
          <p:nvPr>
            <p:ph type="body" idx="1" hasCustomPrompt="1"/>
          </p:nvPr>
        </p:nvSpPr>
        <p:spPr>
          <a:xfrm>
            <a:off x="247423" y="157842"/>
            <a:ext cx="8199892" cy="4192486"/>
          </a:xfrm>
          <a:prstGeom prst="rect">
            <a:avLst/>
          </a:prstGeom>
        </p:spPr>
        <p:txBody>
          <a:bodyPr lIns="0" tIns="0" rIns="0" bIns="0"/>
          <a:lstStyle>
            <a:lvl1pPr marL="0" indent="0">
              <a:spcBef>
                <a:spcPts val="0"/>
              </a:spcBef>
              <a:buSzTx/>
              <a:buFontTx/>
              <a:buNone/>
              <a:defRPr sz="4800" b="1">
                <a:latin typeface="Uncut Sans Semibold"/>
                <a:ea typeface="Uncut Sans Semibold"/>
                <a:cs typeface="Uncut Sans Semibold"/>
                <a:sym typeface="Uncut Sans Semibold"/>
              </a:defRPr>
            </a:lvl1pPr>
            <a:lvl2pPr marL="0" indent="457200">
              <a:spcBef>
                <a:spcPts val="0"/>
              </a:spcBef>
              <a:buSzTx/>
              <a:buFontTx/>
              <a:buNone/>
              <a:defRPr sz="4800" b="1">
                <a:latin typeface="Uncut Sans Semibold"/>
                <a:ea typeface="Uncut Sans Semibold"/>
                <a:cs typeface="Uncut Sans Semibold"/>
                <a:sym typeface="Uncut Sans Semibold"/>
              </a:defRPr>
            </a:lvl2pPr>
            <a:lvl3pPr marL="0" indent="914400">
              <a:spcBef>
                <a:spcPts val="0"/>
              </a:spcBef>
              <a:buSzTx/>
              <a:buFontTx/>
              <a:buNone/>
              <a:defRPr sz="4800" b="1">
                <a:latin typeface="Uncut Sans Semibold"/>
                <a:ea typeface="Uncut Sans Semibold"/>
                <a:cs typeface="Uncut Sans Semibold"/>
                <a:sym typeface="Uncut Sans Semibold"/>
              </a:defRPr>
            </a:lvl3pPr>
            <a:lvl4pPr marL="0" indent="1371600">
              <a:spcBef>
                <a:spcPts val="0"/>
              </a:spcBef>
              <a:buSzTx/>
              <a:buFontTx/>
              <a:buNone/>
              <a:defRPr sz="4800" b="1">
                <a:latin typeface="Uncut Sans Semibold"/>
                <a:ea typeface="Uncut Sans Semibold"/>
                <a:cs typeface="Uncut Sans Semibold"/>
                <a:sym typeface="Uncut Sans Semibold"/>
              </a:defRPr>
            </a:lvl4pPr>
            <a:lvl5pPr marL="0" indent="1828800">
              <a:spcBef>
                <a:spcPts val="0"/>
              </a:spcBef>
              <a:buSzTx/>
              <a:buFontTx/>
              <a:buNone/>
              <a:defRPr sz="4800" b="1">
                <a:latin typeface="Uncut Sans Semibold"/>
                <a:ea typeface="Uncut Sans Semibold"/>
                <a:cs typeface="Uncut Sans Semibold"/>
                <a:sym typeface="Uncut Sans Semibold"/>
              </a:defRPr>
            </a:lvl5pPr>
          </a:lstStyle>
          <a:p>
            <a:r>
              <a:t>Big verbatim 3 </a:t>
            </a:r>
          </a:p>
          <a:p>
            <a:pPr lvl="1"/>
            <a:endParaRPr/>
          </a:p>
          <a:p>
            <a:pPr lvl="2"/>
            <a:endParaRPr/>
          </a:p>
          <a:p>
            <a:pPr lvl="3"/>
            <a:endParaRPr/>
          </a:p>
          <a:p>
            <a:pPr lvl="4"/>
            <a:endParaRPr/>
          </a:p>
        </p:txBody>
      </p:sp>
      <p:sp>
        <p:nvSpPr>
          <p:cNvPr id="79" name="Espace réservé du texte 7"/>
          <p:cNvSpPr>
            <a:spLocks noGrp="1"/>
          </p:cNvSpPr>
          <p:nvPr>
            <p:ph type="body" sz="quarter" idx="21" hasCustomPrompt="1"/>
          </p:nvPr>
        </p:nvSpPr>
        <p:spPr>
          <a:xfrm>
            <a:off x="247423" y="4556350"/>
            <a:ext cx="8199891" cy="780825"/>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Source</a:t>
            </a:r>
          </a:p>
        </p:txBody>
      </p:sp>
      <p:sp>
        <p:nvSpPr>
          <p:cNvPr id="8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81"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8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84"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3879301792"/>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vide">
    <p:spTree>
      <p:nvGrpSpPr>
        <p:cNvPr id="1" name=""/>
        <p:cNvGrpSpPr/>
        <p:nvPr/>
      </p:nvGrpSpPr>
      <p:grpSpPr>
        <a:xfrm>
          <a:off x="0" y="0"/>
          <a:ext cx="0" cy="0"/>
          <a:chOff x="0" y="0"/>
          <a:chExt cx="0" cy="0"/>
        </a:xfrm>
      </p:grpSpPr>
      <p:sp>
        <p:nvSpPr>
          <p:cNvPr id="93"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3763841516"/>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1_Big verbatim 1">
    <p:spTree>
      <p:nvGrpSpPr>
        <p:cNvPr id="1" name=""/>
        <p:cNvGrpSpPr/>
        <p:nvPr/>
      </p:nvGrpSpPr>
      <p:grpSpPr>
        <a:xfrm>
          <a:off x="0" y="0"/>
          <a:ext cx="0" cy="0"/>
          <a:chOff x="0" y="0"/>
          <a:chExt cx="0" cy="0"/>
        </a:xfrm>
      </p:grpSpPr>
      <p:sp>
        <p:nvSpPr>
          <p:cNvPr id="100" name="Body Level One…"/>
          <p:cNvSpPr txBox="1">
            <a:spLocks noGrp="1"/>
          </p:cNvSpPr>
          <p:nvPr>
            <p:ph type="body" idx="1" hasCustomPrompt="1"/>
          </p:nvPr>
        </p:nvSpPr>
        <p:spPr>
          <a:xfrm>
            <a:off x="247423" y="157842"/>
            <a:ext cx="8199892" cy="4192486"/>
          </a:xfrm>
          <a:prstGeom prst="rect">
            <a:avLst/>
          </a:prstGeom>
        </p:spPr>
        <p:txBody>
          <a:bodyPr lIns="0" tIns="0" rIns="0" bIns="0">
            <a:normAutofit/>
          </a:bodyPr>
          <a:lstStyle>
            <a:lvl1pPr marL="0" indent="0">
              <a:spcBef>
                <a:spcPts val="0"/>
              </a:spcBef>
              <a:buSzTx/>
              <a:buFontTx/>
              <a:buNone/>
              <a:defRPr sz="2500" b="1">
                <a:solidFill>
                  <a:srgbClr val="FFFFFF"/>
                </a:solidFill>
                <a:latin typeface="Uncut Sans Semibold"/>
                <a:ea typeface="Uncut Sans Semibold"/>
                <a:cs typeface="Uncut Sans Semibold"/>
                <a:sym typeface="Uncut Sans Semibold"/>
              </a:defRPr>
            </a:lvl1pPr>
            <a:lvl2pPr marL="0" indent="457200">
              <a:spcBef>
                <a:spcPts val="0"/>
              </a:spcBef>
              <a:buSzTx/>
              <a:buFontTx/>
              <a:buNone/>
              <a:defRPr sz="2500" b="1">
                <a:solidFill>
                  <a:srgbClr val="FFFFFF"/>
                </a:solidFill>
                <a:latin typeface="Uncut Sans Semibold"/>
                <a:ea typeface="Uncut Sans Semibold"/>
                <a:cs typeface="Uncut Sans Semibold"/>
                <a:sym typeface="Uncut Sans Semibold"/>
              </a:defRPr>
            </a:lvl2pPr>
            <a:lvl3pPr marL="0" indent="914400">
              <a:spcBef>
                <a:spcPts val="0"/>
              </a:spcBef>
              <a:buSzTx/>
              <a:buFontTx/>
              <a:buNone/>
              <a:defRPr sz="2500" b="1">
                <a:solidFill>
                  <a:srgbClr val="FFFFFF"/>
                </a:solidFill>
                <a:latin typeface="Uncut Sans Semibold"/>
                <a:ea typeface="Uncut Sans Semibold"/>
                <a:cs typeface="Uncut Sans Semibold"/>
                <a:sym typeface="Uncut Sans Semibold"/>
              </a:defRPr>
            </a:lvl3pPr>
            <a:lvl4pPr marL="0" indent="1371600">
              <a:spcBef>
                <a:spcPts val="0"/>
              </a:spcBef>
              <a:buSzTx/>
              <a:buFontTx/>
              <a:buNone/>
              <a:defRPr sz="2500" b="1">
                <a:solidFill>
                  <a:srgbClr val="FFFFFF"/>
                </a:solidFill>
                <a:latin typeface="Uncut Sans Semibold"/>
                <a:ea typeface="Uncut Sans Semibold"/>
                <a:cs typeface="Uncut Sans Semibold"/>
                <a:sym typeface="Uncut Sans Semibold"/>
              </a:defRPr>
            </a:lvl4pPr>
            <a:lvl5pPr marL="0" indent="1828800">
              <a:spcBef>
                <a:spcPts val="0"/>
              </a:spcBef>
              <a:buSzTx/>
              <a:buFontTx/>
              <a:buNone/>
              <a:defRPr sz="2500" b="1">
                <a:solidFill>
                  <a:srgbClr val="FFFFFF"/>
                </a:solidFill>
                <a:latin typeface="Uncut Sans Semibold"/>
                <a:ea typeface="Uncut Sans Semibold"/>
                <a:cs typeface="Uncut Sans Semibold"/>
                <a:sym typeface="Uncut Sans Semibold"/>
              </a:defRPr>
            </a:lvl5pPr>
          </a:lstStyle>
          <a:p>
            <a:r>
              <a:t>Big verbatim 1 </a:t>
            </a:r>
          </a:p>
          <a:p>
            <a:pPr lvl="1"/>
            <a:endParaRPr/>
          </a:p>
          <a:p>
            <a:pPr lvl="2"/>
            <a:endParaRPr/>
          </a:p>
          <a:p>
            <a:pPr lvl="3"/>
            <a:endParaRPr/>
          </a:p>
          <a:p>
            <a:pPr lvl="4"/>
            <a:endParaRPr/>
          </a:p>
        </p:txBody>
      </p:sp>
      <p:sp>
        <p:nvSpPr>
          <p:cNvPr id="101" name="Espace réservé du texte 7"/>
          <p:cNvSpPr>
            <a:spLocks noGrp="1"/>
          </p:cNvSpPr>
          <p:nvPr>
            <p:ph type="body" sz="quarter" idx="21" hasCustomPrompt="1"/>
          </p:nvPr>
        </p:nvSpPr>
        <p:spPr>
          <a:xfrm>
            <a:off x="247423" y="4556350"/>
            <a:ext cx="8199891" cy="780825"/>
          </a:xfrm>
          <a:prstGeom prst="rect">
            <a:avLst/>
          </a:prstGeom>
        </p:spPr>
        <p:txBody>
          <a:bodyPr lIns="0" tIns="0" rIns="0" bIns="0">
            <a:normAutofit/>
          </a:bodyPr>
          <a:lstStyle>
            <a:lvl1pPr marL="0" indent="0">
              <a:lnSpc>
                <a:spcPct val="100000"/>
              </a:lnSpc>
              <a:buSzTx/>
              <a:buFontTx/>
              <a:buNone/>
              <a:defRPr sz="1500" b="1">
                <a:solidFill>
                  <a:srgbClr val="FFFFFF"/>
                </a:solidFill>
                <a:latin typeface="Uncut Sans Semibold"/>
                <a:ea typeface="Uncut Sans Semibold"/>
                <a:cs typeface="Uncut Sans Semibold"/>
                <a:sym typeface="Uncut Sans Semibold"/>
              </a:defRPr>
            </a:lvl1pPr>
          </a:lstStyle>
          <a:p>
            <a:r>
              <a:t>Source</a:t>
            </a:r>
          </a:p>
        </p:txBody>
      </p:sp>
      <p:sp>
        <p:nvSpPr>
          <p:cNvPr id="102"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3536040631"/>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5_Big verbatim 2">
    <p:spTree>
      <p:nvGrpSpPr>
        <p:cNvPr id="1" name=""/>
        <p:cNvGrpSpPr/>
        <p:nvPr/>
      </p:nvGrpSpPr>
      <p:grpSpPr>
        <a:xfrm>
          <a:off x="0" y="0"/>
          <a:ext cx="0" cy="0"/>
          <a:chOff x="0" y="0"/>
          <a:chExt cx="0" cy="0"/>
        </a:xfrm>
      </p:grpSpPr>
      <p:sp>
        <p:nvSpPr>
          <p:cNvPr id="109" name="Body Level One…"/>
          <p:cNvSpPr txBox="1">
            <a:spLocks noGrp="1"/>
          </p:cNvSpPr>
          <p:nvPr>
            <p:ph type="body" idx="1" hasCustomPrompt="1"/>
          </p:nvPr>
        </p:nvSpPr>
        <p:spPr>
          <a:xfrm>
            <a:off x="247423" y="157842"/>
            <a:ext cx="8199892" cy="4192486"/>
          </a:xfrm>
          <a:prstGeom prst="rect">
            <a:avLst/>
          </a:prstGeom>
        </p:spPr>
        <p:txBody>
          <a:bodyPr lIns="0" tIns="0" rIns="0" bIns="0">
            <a:normAutofit/>
          </a:bodyPr>
          <a:lstStyle>
            <a:lvl1pPr marL="0" indent="0">
              <a:spcBef>
                <a:spcPts val="0"/>
              </a:spcBef>
              <a:buSzTx/>
              <a:buFontTx/>
              <a:buNone/>
              <a:defRPr sz="4000" b="1">
                <a:solidFill>
                  <a:srgbClr val="FFFFFF"/>
                </a:solidFill>
                <a:latin typeface="Uncut Sans Semibold"/>
                <a:ea typeface="Uncut Sans Semibold"/>
                <a:cs typeface="Uncut Sans Semibold"/>
                <a:sym typeface="Uncut Sans Semibold"/>
              </a:defRPr>
            </a:lvl1pPr>
            <a:lvl2pPr marL="0" indent="457200">
              <a:spcBef>
                <a:spcPts val="0"/>
              </a:spcBef>
              <a:buSzTx/>
              <a:buFontTx/>
              <a:buNone/>
              <a:defRPr sz="4000" b="1">
                <a:solidFill>
                  <a:srgbClr val="FFFFFF"/>
                </a:solidFill>
                <a:latin typeface="Uncut Sans Semibold"/>
                <a:ea typeface="Uncut Sans Semibold"/>
                <a:cs typeface="Uncut Sans Semibold"/>
                <a:sym typeface="Uncut Sans Semibold"/>
              </a:defRPr>
            </a:lvl2pPr>
            <a:lvl3pPr marL="0" indent="914400">
              <a:spcBef>
                <a:spcPts val="0"/>
              </a:spcBef>
              <a:buSzTx/>
              <a:buFontTx/>
              <a:buNone/>
              <a:defRPr sz="4000" b="1">
                <a:solidFill>
                  <a:srgbClr val="FFFFFF"/>
                </a:solidFill>
                <a:latin typeface="Uncut Sans Semibold"/>
                <a:ea typeface="Uncut Sans Semibold"/>
                <a:cs typeface="Uncut Sans Semibold"/>
                <a:sym typeface="Uncut Sans Semibold"/>
              </a:defRPr>
            </a:lvl3pPr>
            <a:lvl4pPr marL="0" indent="1371600">
              <a:spcBef>
                <a:spcPts val="0"/>
              </a:spcBef>
              <a:buSzTx/>
              <a:buFontTx/>
              <a:buNone/>
              <a:defRPr sz="4000" b="1">
                <a:solidFill>
                  <a:srgbClr val="FFFFFF"/>
                </a:solidFill>
                <a:latin typeface="Uncut Sans Semibold"/>
                <a:ea typeface="Uncut Sans Semibold"/>
                <a:cs typeface="Uncut Sans Semibold"/>
                <a:sym typeface="Uncut Sans Semibold"/>
              </a:defRPr>
            </a:lvl4pPr>
            <a:lvl5pPr marL="0" indent="1828800">
              <a:spcBef>
                <a:spcPts val="0"/>
              </a:spcBef>
              <a:buSzTx/>
              <a:buFontTx/>
              <a:buNone/>
              <a:defRPr sz="4000" b="1">
                <a:solidFill>
                  <a:srgbClr val="FFFFFF"/>
                </a:solidFill>
                <a:latin typeface="Uncut Sans Semibold"/>
                <a:ea typeface="Uncut Sans Semibold"/>
                <a:cs typeface="Uncut Sans Semibold"/>
                <a:sym typeface="Uncut Sans Semibold"/>
              </a:defRPr>
            </a:lvl5pPr>
          </a:lstStyle>
          <a:p>
            <a:r>
              <a:t>Big verbatim 2 </a:t>
            </a:r>
          </a:p>
          <a:p>
            <a:pPr lvl="1"/>
            <a:endParaRPr/>
          </a:p>
          <a:p>
            <a:pPr lvl="2"/>
            <a:endParaRPr/>
          </a:p>
          <a:p>
            <a:pPr lvl="3"/>
            <a:endParaRPr/>
          </a:p>
          <a:p>
            <a:pPr lvl="4"/>
            <a:endParaRPr/>
          </a:p>
        </p:txBody>
      </p:sp>
      <p:sp>
        <p:nvSpPr>
          <p:cNvPr id="110" name="Espace réservé du texte 7"/>
          <p:cNvSpPr>
            <a:spLocks noGrp="1"/>
          </p:cNvSpPr>
          <p:nvPr>
            <p:ph type="body" sz="quarter" idx="21" hasCustomPrompt="1"/>
          </p:nvPr>
        </p:nvSpPr>
        <p:spPr>
          <a:xfrm>
            <a:off x="247423" y="4556350"/>
            <a:ext cx="8199891" cy="780825"/>
          </a:xfrm>
          <a:prstGeom prst="rect">
            <a:avLst/>
          </a:prstGeom>
        </p:spPr>
        <p:txBody>
          <a:bodyPr lIns="0" tIns="0" rIns="0" bIns="0">
            <a:normAutofit/>
          </a:bodyPr>
          <a:lstStyle>
            <a:lvl1pPr marL="0" indent="0">
              <a:lnSpc>
                <a:spcPct val="100000"/>
              </a:lnSpc>
              <a:buSzTx/>
              <a:buFontTx/>
              <a:buNone/>
              <a:defRPr sz="1500" b="1">
                <a:solidFill>
                  <a:srgbClr val="FFFFFF"/>
                </a:solidFill>
                <a:latin typeface="Uncut Sans Semibold"/>
                <a:ea typeface="Uncut Sans Semibold"/>
                <a:cs typeface="Uncut Sans Semibold"/>
                <a:sym typeface="Uncut Sans Semibold"/>
              </a:defRPr>
            </a:lvl1pPr>
          </a:lstStyle>
          <a:p>
            <a:r>
              <a:t>Source</a:t>
            </a:r>
          </a:p>
        </p:txBody>
      </p:sp>
      <p:sp>
        <p:nvSpPr>
          <p:cNvPr id="111"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2507397467"/>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1_full image margin">
    <p:spTree>
      <p:nvGrpSpPr>
        <p:cNvPr id="1" name=""/>
        <p:cNvGrpSpPr/>
        <p:nvPr/>
      </p:nvGrpSpPr>
      <p:grpSpPr>
        <a:xfrm>
          <a:off x="0" y="0"/>
          <a:ext cx="0" cy="0"/>
          <a:chOff x="0" y="0"/>
          <a:chExt cx="0" cy="0"/>
        </a:xfrm>
      </p:grpSpPr>
      <p:sp>
        <p:nvSpPr>
          <p:cNvPr id="118" name="Espace réservé pour une image  2"/>
          <p:cNvSpPr>
            <a:spLocks noGrp="1"/>
          </p:cNvSpPr>
          <p:nvPr>
            <p:ph type="pic" idx="21"/>
          </p:nvPr>
        </p:nvSpPr>
        <p:spPr>
          <a:xfrm>
            <a:off x="0" y="0"/>
            <a:ext cx="12192000" cy="6129338"/>
          </a:xfrm>
          <a:prstGeom prst="rect">
            <a:avLst/>
          </a:prstGeom>
        </p:spPr>
        <p:txBody>
          <a:bodyPr lIns="91439" rIns="91439"/>
          <a:lstStyle/>
          <a:p>
            <a:r>
              <a:rPr lang="ca-ES"/>
              <a:t>Feu clic a la icona per afegir una imatge</a:t>
            </a:r>
            <a:endParaRPr/>
          </a:p>
        </p:txBody>
      </p:sp>
      <p:sp>
        <p:nvSpPr>
          <p:cNvPr id="119"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893501888"/>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_full image margin">
    <p:spTree>
      <p:nvGrpSpPr>
        <p:cNvPr id="1" name=""/>
        <p:cNvGrpSpPr/>
        <p:nvPr/>
      </p:nvGrpSpPr>
      <p:grpSpPr>
        <a:xfrm>
          <a:off x="0" y="0"/>
          <a:ext cx="0" cy="0"/>
          <a:chOff x="0" y="0"/>
          <a:chExt cx="0" cy="0"/>
        </a:xfrm>
      </p:grpSpPr>
      <p:sp>
        <p:nvSpPr>
          <p:cNvPr id="126" name="Espace réservé pour une image  2"/>
          <p:cNvSpPr>
            <a:spLocks noGrp="1"/>
          </p:cNvSpPr>
          <p:nvPr>
            <p:ph type="pic" idx="21"/>
          </p:nvPr>
        </p:nvSpPr>
        <p:spPr>
          <a:xfrm>
            <a:off x="227013" y="225425"/>
            <a:ext cx="11737976" cy="5903913"/>
          </a:xfrm>
          <a:prstGeom prst="rect">
            <a:avLst/>
          </a:prstGeom>
        </p:spPr>
        <p:txBody>
          <a:bodyPr lIns="91439" rIns="91439"/>
          <a:lstStyle/>
          <a:p>
            <a:r>
              <a:rPr lang="ca-ES"/>
              <a:t>Feu clic a la icona per afegir una imatge</a:t>
            </a:r>
            <a:endParaRPr/>
          </a:p>
        </p:txBody>
      </p:sp>
      <p:sp>
        <p:nvSpPr>
          <p:cNvPr id="127"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793222536"/>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0058313"/>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5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8650637"/>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6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9595855"/>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7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548055"/>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8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0661844"/>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3_full image margin">
    <p:spTree>
      <p:nvGrpSpPr>
        <p:cNvPr id="1" name=""/>
        <p:cNvGrpSpPr/>
        <p:nvPr/>
      </p:nvGrpSpPr>
      <p:grpSpPr>
        <a:xfrm>
          <a:off x="0" y="0"/>
          <a:ext cx="0" cy="0"/>
          <a:chOff x="0" y="0"/>
          <a:chExt cx="0" cy="0"/>
        </a:xfrm>
      </p:grpSpPr>
      <p:sp>
        <p:nvSpPr>
          <p:cNvPr id="143" name="Espace réservé pour une image  2"/>
          <p:cNvSpPr>
            <a:spLocks noGrp="1"/>
          </p:cNvSpPr>
          <p:nvPr>
            <p:ph type="pic" sz="half" idx="21"/>
          </p:nvPr>
        </p:nvSpPr>
        <p:spPr>
          <a:xfrm>
            <a:off x="7633854" y="225425"/>
            <a:ext cx="4331134" cy="5903913"/>
          </a:xfrm>
          <a:prstGeom prst="rect">
            <a:avLst/>
          </a:prstGeom>
        </p:spPr>
        <p:txBody>
          <a:bodyPr lIns="91439" rIns="91439"/>
          <a:lstStyle/>
          <a:p>
            <a:r>
              <a:rPr lang="ca-ES"/>
              <a:t>Feu clic a la icona per afegir una imatge</a:t>
            </a:r>
            <a:endParaRPr/>
          </a:p>
        </p:txBody>
      </p:sp>
      <p:sp>
        <p:nvSpPr>
          <p:cNvPr id="144" name="Body Level One…"/>
          <p:cNvSpPr txBox="1">
            <a:spLocks noGrp="1"/>
          </p:cNvSpPr>
          <p:nvPr>
            <p:ph type="body" sz="quarter" idx="1" hasCustomPrompt="1"/>
          </p:nvPr>
        </p:nvSpPr>
        <p:spPr>
          <a:xfrm>
            <a:off x="5387459" y="225425"/>
            <a:ext cx="1969305" cy="5903913"/>
          </a:xfrm>
          <a:prstGeom prst="rect">
            <a:avLst/>
          </a:prstGeom>
        </p:spPr>
        <p:txBody>
          <a:bodyPr lIns="0" tIns="0" rIns="0" bIns="0"/>
          <a:lstStyle>
            <a:lvl1pPr marL="0" indent="0">
              <a:lnSpc>
                <a:spcPct val="100000"/>
              </a:lnSpc>
              <a:buSzTx/>
              <a:buFontTx/>
              <a:buNone/>
              <a:defRPr sz="1200" b="1">
                <a:solidFill>
                  <a:srgbClr val="FFFFFF"/>
                </a:solidFill>
                <a:latin typeface="Uncut Sans Semibold"/>
                <a:ea typeface="Uncut Sans Semibold"/>
                <a:cs typeface="Uncut Sans Semibold"/>
                <a:sym typeface="Uncut Sans Semibold"/>
              </a:defRPr>
            </a:lvl1pPr>
            <a:lvl2pPr marL="0" indent="457200">
              <a:lnSpc>
                <a:spcPct val="100000"/>
              </a:lnSpc>
              <a:buSzTx/>
              <a:buFontTx/>
              <a:buNone/>
              <a:defRPr sz="1200" b="1">
                <a:solidFill>
                  <a:srgbClr val="FFFFFF"/>
                </a:solidFill>
                <a:latin typeface="Uncut Sans Semibold"/>
                <a:ea typeface="Uncut Sans Semibold"/>
                <a:cs typeface="Uncut Sans Semibold"/>
                <a:sym typeface="Uncut Sans Semibold"/>
              </a:defRPr>
            </a:lvl2pPr>
            <a:lvl3pPr marL="0" indent="914400">
              <a:lnSpc>
                <a:spcPct val="100000"/>
              </a:lnSpc>
              <a:buSzTx/>
              <a:buFontTx/>
              <a:buNone/>
              <a:defRPr sz="1200" b="1">
                <a:solidFill>
                  <a:srgbClr val="FFFFFF"/>
                </a:solidFill>
                <a:latin typeface="Uncut Sans Semibold"/>
                <a:ea typeface="Uncut Sans Semibold"/>
                <a:cs typeface="Uncut Sans Semibold"/>
                <a:sym typeface="Uncut Sans Semibold"/>
              </a:defRPr>
            </a:lvl3pPr>
            <a:lvl4pPr marL="0" indent="1371600">
              <a:lnSpc>
                <a:spcPct val="100000"/>
              </a:lnSpc>
              <a:buSzTx/>
              <a:buFontTx/>
              <a:buNone/>
              <a:defRPr sz="1200" b="1">
                <a:solidFill>
                  <a:srgbClr val="FFFFFF"/>
                </a:solidFill>
                <a:latin typeface="Uncut Sans Semibold"/>
                <a:ea typeface="Uncut Sans Semibold"/>
                <a:cs typeface="Uncut Sans Semibold"/>
                <a:sym typeface="Uncut Sans Semibold"/>
              </a:defRPr>
            </a:lvl4pPr>
            <a:lvl5pPr marL="0" indent="1828800">
              <a:lnSpc>
                <a:spcPct val="100000"/>
              </a:lnSpc>
              <a:buSzTx/>
              <a:buFontTx/>
              <a:buNone/>
              <a:defRPr sz="1200" b="1">
                <a:solidFill>
                  <a:srgbClr val="FFFFFF"/>
                </a:solidFill>
                <a:latin typeface="Uncut Sans Semibold"/>
                <a:ea typeface="Uncut Sans Semibold"/>
                <a:cs typeface="Uncut Sans Semibold"/>
                <a:sym typeface="Uncut Sans Semibold"/>
              </a:defRPr>
            </a:lvl5pPr>
          </a:lstStyle>
          <a:p>
            <a:r>
              <a:t>Source</a:t>
            </a:r>
          </a:p>
          <a:p>
            <a:pPr lvl="1"/>
            <a:endParaRPr/>
          </a:p>
          <a:p>
            <a:pPr lvl="2"/>
            <a:endParaRPr/>
          </a:p>
          <a:p>
            <a:pPr lvl="3"/>
            <a:endParaRPr/>
          </a:p>
          <a:p>
            <a:pPr lvl="4"/>
            <a:endParaRPr/>
          </a:p>
        </p:txBody>
      </p:sp>
      <p:sp>
        <p:nvSpPr>
          <p:cNvPr id="145"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2933646150"/>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9"/>
        <p:cNvGrpSpPr/>
        <p:nvPr/>
      </p:nvGrpSpPr>
      <p:grpSpPr>
        <a:xfrm>
          <a:off x="0" y="0"/>
          <a:ext cx="0" cy="0"/>
          <a:chOff x="0" y="0"/>
          <a:chExt cx="0" cy="0"/>
        </a:xfrm>
      </p:grpSpPr>
      <p:sp>
        <p:nvSpPr>
          <p:cNvPr id="10" name="Google Shape;10;p5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r>
              <a:rPr lang="ca-ES"/>
              <a:t>Feu clic aquí per editar l'estil</a:t>
            </a:r>
            <a:endParaRPr/>
          </a:p>
        </p:txBody>
      </p:sp>
      <p:sp>
        <p:nvSpPr>
          <p:cNvPr id="11" name="Google Shape;11;p5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0"/>
              </a:spcBef>
              <a:spcAft>
                <a:spcPts val="0"/>
              </a:spcAft>
              <a:buSzPts val="1400"/>
              <a:buChar char="○"/>
              <a:defRPr/>
            </a:lvl2pPr>
            <a:lvl3pPr marL="1828754" lvl="2" indent="-423323" algn="l">
              <a:lnSpc>
                <a:spcPct val="115000"/>
              </a:lnSpc>
              <a:spcBef>
                <a:spcPts val="0"/>
              </a:spcBef>
              <a:spcAft>
                <a:spcPts val="0"/>
              </a:spcAft>
              <a:buSzPts val="1400"/>
              <a:buChar char="■"/>
              <a:defRPr/>
            </a:lvl3pPr>
            <a:lvl4pPr marL="2438339" lvl="3" indent="-423323" algn="l">
              <a:lnSpc>
                <a:spcPct val="115000"/>
              </a:lnSpc>
              <a:spcBef>
                <a:spcPts val="0"/>
              </a:spcBef>
              <a:spcAft>
                <a:spcPts val="0"/>
              </a:spcAft>
              <a:buSzPts val="1400"/>
              <a:buChar char="●"/>
              <a:defRPr/>
            </a:lvl4pPr>
            <a:lvl5pPr marL="3047924" lvl="4" indent="-423323" algn="l">
              <a:lnSpc>
                <a:spcPct val="115000"/>
              </a:lnSpc>
              <a:spcBef>
                <a:spcPts val="0"/>
              </a:spcBef>
              <a:spcAft>
                <a:spcPts val="0"/>
              </a:spcAft>
              <a:buSzPts val="1400"/>
              <a:buChar char="○"/>
              <a:defRPr/>
            </a:lvl5pPr>
            <a:lvl6pPr marL="3657509" lvl="5" indent="-423323" algn="l">
              <a:lnSpc>
                <a:spcPct val="115000"/>
              </a:lnSpc>
              <a:spcBef>
                <a:spcPts val="0"/>
              </a:spcBef>
              <a:spcAft>
                <a:spcPts val="0"/>
              </a:spcAft>
              <a:buSzPts val="1400"/>
              <a:buChar char="■"/>
              <a:defRPr/>
            </a:lvl6pPr>
            <a:lvl7pPr marL="4267093" lvl="6" indent="-423323" algn="l">
              <a:lnSpc>
                <a:spcPct val="115000"/>
              </a:lnSpc>
              <a:spcBef>
                <a:spcPts val="0"/>
              </a:spcBef>
              <a:spcAft>
                <a:spcPts val="0"/>
              </a:spcAft>
              <a:buSzPts val="1400"/>
              <a:buChar char="●"/>
              <a:defRPr/>
            </a:lvl7pPr>
            <a:lvl8pPr marL="4876678" lvl="7" indent="-423323" algn="l">
              <a:lnSpc>
                <a:spcPct val="115000"/>
              </a:lnSpc>
              <a:spcBef>
                <a:spcPts val="0"/>
              </a:spcBef>
              <a:spcAft>
                <a:spcPts val="0"/>
              </a:spcAft>
              <a:buSzPts val="1400"/>
              <a:buChar char="○"/>
              <a:defRPr/>
            </a:lvl8pPr>
            <a:lvl9pPr marL="5486263" lvl="8" indent="-423323" algn="l">
              <a:lnSpc>
                <a:spcPct val="115000"/>
              </a:lnSpc>
              <a:spcBef>
                <a:spcPts val="0"/>
              </a:spcBef>
              <a:spcAft>
                <a:spcPts val="0"/>
              </a:spcAft>
              <a:buSzPts val="1400"/>
              <a:buChar char="■"/>
              <a:defRPr/>
            </a:lvl9pPr>
          </a:lstStyle>
          <a:p>
            <a:pPr lvl="0"/>
            <a:r>
              <a:rPr lang="ca-ES"/>
              <a:t>Feu clic per editar els estils del text del patró</a:t>
            </a:r>
          </a:p>
        </p:txBody>
      </p:sp>
      <p:sp>
        <p:nvSpPr>
          <p:cNvPr id="12" name="Google Shape;12;p5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384999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cSld name="1_Cover">
    <p:bg>
      <p:bgPr>
        <a:solidFill>
          <a:srgbClr val="FFFFFF"/>
        </a:solidFill>
        <a:effectLst/>
      </p:bgPr>
    </p:bg>
    <p:spTree>
      <p:nvGrpSpPr>
        <p:cNvPr id="1" name=""/>
        <p:cNvGrpSpPr/>
        <p:nvPr/>
      </p:nvGrpSpPr>
      <p:grpSpPr>
        <a:xfrm>
          <a:off x="0" y="0"/>
          <a:ext cx="0" cy="0"/>
          <a:chOff x="0" y="0"/>
          <a:chExt cx="0" cy="0"/>
        </a:xfrm>
      </p:grpSpPr>
      <p:sp>
        <p:nvSpPr>
          <p:cNvPr id="18" name="Body Level One…"/>
          <p:cNvSpPr txBox="1">
            <a:spLocks noGrp="1"/>
          </p:cNvSpPr>
          <p:nvPr>
            <p:ph type="body" idx="1" hasCustomPrompt="1"/>
          </p:nvPr>
        </p:nvSpPr>
        <p:spPr>
          <a:xfrm>
            <a:off x="247423" y="157843"/>
            <a:ext cx="8199892" cy="5179332"/>
          </a:xfrm>
          <a:prstGeom prst="rect">
            <a:avLst/>
          </a:prstGeom>
        </p:spPr>
        <p:txBody>
          <a:bodyPr lIns="0" tIns="0" rIns="0" bIns="0"/>
          <a:lstStyle>
            <a:lvl1pPr marL="0" indent="0">
              <a:spcBef>
                <a:spcPts val="0"/>
              </a:spcBef>
              <a:buSzTx/>
              <a:buFontTx/>
              <a:buNone/>
              <a:defRPr sz="4800" b="1">
                <a:latin typeface="Uncut Sans Semibold"/>
                <a:ea typeface="Uncut Sans Semibold"/>
                <a:cs typeface="Uncut Sans Semibold"/>
                <a:sym typeface="Uncut Sans Semibold"/>
              </a:defRPr>
            </a:lvl1pPr>
            <a:lvl2pPr marL="0" indent="457200">
              <a:spcBef>
                <a:spcPts val="0"/>
              </a:spcBef>
              <a:buSzTx/>
              <a:buFontTx/>
              <a:buNone/>
              <a:defRPr sz="4800" b="1">
                <a:latin typeface="Uncut Sans Semibold"/>
                <a:ea typeface="Uncut Sans Semibold"/>
                <a:cs typeface="Uncut Sans Semibold"/>
                <a:sym typeface="Uncut Sans Semibold"/>
              </a:defRPr>
            </a:lvl2pPr>
            <a:lvl3pPr marL="0" indent="914400">
              <a:spcBef>
                <a:spcPts val="0"/>
              </a:spcBef>
              <a:buSzTx/>
              <a:buFontTx/>
              <a:buNone/>
              <a:defRPr sz="4800" b="1">
                <a:latin typeface="Uncut Sans Semibold"/>
                <a:ea typeface="Uncut Sans Semibold"/>
                <a:cs typeface="Uncut Sans Semibold"/>
                <a:sym typeface="Uncut Sans Semibold"/>
              </a:defRPr>
            </a:lvl3pPr>
            <a:lvl4pPr marL="0" indent="1371600">
              <a:spcBef>
                <a:spcPts val="0"/>
              </a:spcBef>
              <a:buSzTx/>
              <a:buFontTx/>
              <a:buNone/>
              <a:defRPr sz="4800" b="1">
                <a:latin typeface="Uncut Sans Semibold"/>
                <a:ea typeface="Uncut Sans Semibold"/>
                <a:cs typeface="Uncut Sans Semibold"/>
                <a:sym typeface="Uncut Sans Semibold"/>
              </a:defRPr>
            </a:lvl4pPr>
            <a:lvl5pPr marL="0" indent="1828800">
              <a:spcBef>
                <a:spcPts val="0"/>
              </a:spcBef>
              <a:buSzTx/>
              <a:buFontTx/>
              <a:buNone/>
              <a:defRPr sz="4800" b="1">
                <a:latin typeface="Uncut Sans Semibold"/>
                <a:ea typeface="Uncut Sans Semibold"/>
                <a:cs typeface="Uncut Sans Semibold"/>
                <a:sym typeface="Uncut Sans Semibold"/>
              </a:defRPr>
            </a:lvl5pPr>
          </a:lstStyle>
          <a:p>
            <a:r>
              <a:rPr dirty="0"/>
              <a:t>Workshop title</a:t>
            </a:r>
          </a:p>
          <a:p>
            <a:pPr lvl="1"/>
            <a:endParaRPr dirty="0"/>
          </a:p>
          <a:p>
            <a:pPr lvl="2"/>
            <a:endParaRPr dirty="0"/>
          </a:p>
          <a:p>
            <a:pPr lvl="3"/>
            <a:endParaRPr dirty="0"/>
          </a:p>
          <a:p>
            <a:pPr lvl="4"/>
            <a:endParaRPr dirty="0"/>
          </a:p>
        </p:txBody>
      </p:sp>
      <p:sp>
        <p:nvSpPr>
          <p:cNvPr id="19" name="Espace réservé du texte 7"/>
          <p:cNvSpPr>
            <a:spLocks noGrp="1"/>
          </p:cNvSpPr>
          <p:nvPr>
            <p:ph type="body" sz="quarter" idx="22" hasCustomPrompt="1"/>
          </p:nvPr>
        </p:nvSpPr>
        <p:spPr>
          <a:xfrm>
            <a:off x="9420452" y="188230"/>
            <a:ext cx="2542950" cy="5148946"/>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List of educator</a:t>
            </a:r>
          </a:p>
        </p:txBody>
      </p:sp>
      <p:sp>
        <p:nvSpPr>
          <p:cNvPr id="2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21"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22" name="ZoneTexte 4"/>
          <p:cNvSpPr txBox="1"/>
          <p:nvPr/>
        </p:nvSpPr>
        <p:spPr>
          <a:xfrm>
            <a:off x="2911941" y="6482824"/>
            <a:ext cx="3925493" cy="1778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24" name="ZoneTexte 6"/>
          <p:cNvSpPr txBox="1"/>
          <p:nvPr/>
        </p:nvSpPr>
        <p:spPr>
          <a:xfrm>
            <a:off x="10590696" y="6482824"/>
            <a:ext cx="1406435" cy="355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25" name="ZoneTexte 4"/>
          <p:cNvSpPr txBox="1"/>
          <p:nvPr/>
        </p:nvSpPr>
        <p:spPr>
          <a:xfrm>
            <a:off x="247423" y="6482824"/>
            <a:ext cx="2156585" cy="1846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endParaRPr dirty="0"/>
          </a:p>
        </p:txBody>
      </p:sp>
      <p:sp>
        <p:nvSpPr>
          <p:cNvPr id="26" name="Slide Number"/>
          <p:cNvSpPr txBox="1">
            <a:spLocks noGrp="1"/>
          </p:cNvSpPr>
          <p:nvPr>
            <p:ph type="sldNum" sz="quarter" idx="2"/>
          </p:nvPr>
        </p:nvSpPr>
        <p:spPr>
          <a:prstGeom prst="rect">
            <a:avLst/>
          </a:prstGeom>
        </p:spPr>
        <p:txBody>
          <a:bodyPr/>
          <a:lstStyle/>
          <a:p>
            <a:fld id="{86CB4B4D-7CA3-9044-876B-883B54F8677D}" type="slidenum">
              <a:rPr lang="ca-ES" smtClean="0"/>
              <a:t>‹#›</a:t>
            </a:fld>
            <a:endParaRPr lang="ca-ES"/>
          </a:p>
        </p:txBody>
      </p:sp>
    </p:spTree>
    <p:extLst>
      <p:ext uri="{BB962C8B-B14F-4D97-AF65-F5344CB8AC3E}">
        <p14:creationId xmlns:p14="http://schemas.microsoft.com/office/powerpoint/2010/main" val="1883109855"/>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9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3960260"/>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0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4092016"/>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1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82715"/>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2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364756"/>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3_full image margin">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D217000B-CC92-4BC0-8FEF-141AECC1AE14}"/>
              </a:ext>
            </a:extLst>
          </p:cNvPr>
          <p:cNvSpPr txBox="1"/>
          <p:nvPr/>
        </p:nvSpPr>
        <p:spPr>
          <a:xfrm>
            <a:off x="247423" y="6482824"/>
            <a:ext cx="2156585" cy="1846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05 – CODA</a:t>
            </a:r>
            <a:endParaRPr dirty="0">
              <a:solidFill>
                <a:schemeClr val="bg1"/>
              </a:solidFill>
            </a:endParaRPr>
          </a:p>
        </p:txBody>
      </p:sp>
      <p:sp>
        <p:nvSpPr>
          <p:cNvPr id="3" name="ZoneTexte 4">
            <a:extLst>
              <a:ext uri="{FF2B5EF4-FFF2-40B4-BE49-F238E27FC236}">
                <a16:creationId xmlns:a16="http://schemas.microsoft.com/office/drawing/2014/main" id="{468E421A-95F4-45E1-8A6E-E2082CA9487E}"/>
              </a:ext>
            </a:extLst>
          </p:cNvPr>
          <p:cNvSpPr txBox="1"/>
          <p:nvPr userDrawn="1"/>
        </p:nvSpPr>
        <p:spPr>
          <a:xfrm>
            <a:off x="247423" y="6482824"/>
            <a:ext cx="2156585"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05 – CODA</a:t>
            </a:r>
            <a:endParaRPr dirty="0">
              <a:solidFill>
                <a:schemeClr val="bg1"/>
              </a:solidFill>
            </a:endParaRPr>
          </a:p>
        </p:txBody>
      </p:sp>
    </p:spTree>
    <p:extLst>
      <p:ext uri="{BB962C8B-B14F-4D97-AF65-F5344CB8AC3E}">
        <p14:creationId xmlns:p14="http://schemas.microsoft.com/office/powerpoint/2010/main" val="3090526319"/>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_Cover">
    <p:bg>
      <p:bgPr>
        <a:solidFill>
          <a:srgbClr val="FFFFFF"/>
        </a:solidFill>
        <a:effectLst/>
      </p:bgPr>
    </p:bg>
    <p:spTree>
      <p:nvGrpSpPr>
        <p:cNvPr id="1" name=""/>
        <p:cNvGrpSpPr/>
        <p:nvPr/>
      </p:nvGrpSpPr>
      <p:grpSpPr>
        <a:xfrm>
          <a:off x="0" y="0"/>
          <a:ext cx="0" cy="0"/>
          <a:chOff x="0" y="0"/>
          <a:chExt cx="0" cy="0"/>
        </a:xfrm>
      </p:grpSpPr>
      <p:sp>
        <p:nvSpPr>
          <p:cNvPr id="18" name="Body Level One…"/>
          <p:cNvSpPr txBox="1">
            <a:spLocks noGrp="1"/>
          </p:cNvSpPr>
          <p:nvPr>
            <p:ph type="body" idx="1" hasCustomPrompt="1"/>
          </p:nvPr>
        </p:nvSpPr>
        <p:spPr>
          <a:xfrm>
            <a:off x="247423" y="157843"/>
            <a:ext cx="8199892" cy="5179332"/>
          </a:xfrm>
          <a:prstGeom prst="rect">
            <a:avLst/>
          </a:prstGeom>
        </p:spPr>
        <p:txBody>
          <a:bodyPr lIns="0" tIns="0" rIns="0" bIns="0"/>
          <a:lstStyle>
            <a:lvl1pPr marL="0" indent="0">
              <a:spcBef>
                <a:spcPts val="0"/>
              </a:spcBef>
              <a:buSzTx/>
              <a:buFontTx/>
              <a:buNone/>
              <a:defRPr sz="4800" b="1">
                <a:latin typeface="Uncut Sans Semibold"/>
                <a:ea typeface="Uncut Sans Semibold"/>
                <a:cs typeface="Uncut Sans Semibold"/>
                <a:sym typeface="Uncut Sans Semibold"/>
              </a:defRPr>
            </a:lvl1pPr>
            <a:lvl2pPr marL="0" indent="457200">
              <a:spcBef>
                <a:spcPts val="0"/>
              </a:spcBef>
              <a:buSzTx/>
              <a:buFontTx/>
              <a:buNone/>
              <a:defRPr sz="4800" b="1">
                <a:latin typeface="Uncut Sans Semibold"/>
                <a:ea typeface="Uncut Sans Semibold"/>
                <a:cs typeface="Uncut Sans Semibold"/>
                <a:sym typeface="Uncut Sans Semibold"/>
              </a:defRPr>
            </a:lvl2pPr>
            <a:lvl3pPr marL="0" indent="914400">
              <a:spcBef>
                <a:spcPts val="0"/>
              </a:spcBef>
              <a:buSzTx/>
              <a:buFontTx/>
              <a:buNone/>
              <a:defRPr sz="4800" b="1">
                <a:latin typeface="Uncut Sans Semibold"/>
                <a:ea typeface="Uncut Sans Semibold"/>
                <a:cs typeface="Uncut Sans Semibold"/>
                <a:sym typeface="Uncut Sans Semibold"/>
              </a:defRPr>
            </a:lvl3pPr>
            <a:lvl4pPr marL="0" indent="1371600">
              <a:spcBef>
                <a:spcPts val="0"/>
              </a:spcBef>
              <a:buSzTx/>
              <a:buFontTx/>
              <a:buNone/>
              <a:defRPr sz="4800" b="1">
                <a:latin typeface="Uncut Sans Semibold"/>
                <a:ea typeface="Uncut Sans Semibold"/>
                <a:cs typeface="Uncut Sans Semibold"/>
                <a:sym typeface="Uncut Sans Semibold"/>
              </a:defRPr>
            </a:lvl4pPr>
            <a:lvl5pPr marL="0" indent="1828800">
              <a:spcBef>
                <a:spcPts val="0"/>
              </a:spcBef>
              <a:buSzTx/>
              <a:buFontTx/>
              <a:buNone/>
              <a:defRPr sz="4800" b="1">
                <a:latin typeface="Uncut Sans Semibold"/>
                <a:ea typeface="Uncut Sans Semibold"/>
                <a:cs typeface="Uncut Sans Semibold"/>
                <a:sym typeface="Uncut Sans Semibold"/>
              </a:defRPr>
            </a:lvl5pPr>
          </a:lstStyle>
          <a:p>
            <a:r>
              <a:rPr dirty="0"/>
              <a:t>Workshop title</a:t>
            </a:r>
          </a:p>
          <a:p>
            <a:pPr lvl="1"/>
            <a:endParaRPr dirty="0"/>
          </a:p>
          <a:p>
            <a:pPr lvl="2"/>
            <a:endParaRPr dirty="0"/>
          </a:p>
          <a:p>
            <a:pPr lvl="3"/>
            <a:endParaRPr dirty="0"/>
          </a:p>
          <a:p>
            <a:pPr lvl="4"/>
            <a:endParaRPr dirty="0"/>
          </a:p>
        </p:txBody>
      </p:sp>
      <p:sp>
        <p:nvSpPr>
          <p:cNvPr id="19" name="Espace réservé du texte 7"/>
          <p:cNvSpPr>
            <a:spLocks noGrp="1"/>
          </p:cNvSpPr>
          <p:nvPr>
            <p:ph type="body" sz="quarter" idx="22" hasCustomPrompt="1"/>
          </p:nvPr>
        </p:nvSpPr>
        <p:spPr>
          <a:xfrm>
            <a:off x="9420452" y="188230"/>
            <a:ext cx="2542950" cy="5148946"/>
          </a:xfrm>
          <a:prstGeom prst="rect">
            <a:avLst/>
          </a:prstGeom>
        </p:spPr>
        <p:txBody>
          <a:bodyPr lIns="0" tIns="0" rIns="0" bIns="0"/>
          <a:lstStyle>
            <a:lvl1pPr marL="0" indent="0">
              <a:lnSpc>
                <a:spcPct val="100000"/>
              </a:lnSpc>
              <a:spcBef>
                <a:spcPts val="0"/>
              </a:spcBef>
              <a:buSzTx/>
              <a:buFontTx/>
              <a:buNone/>
              <a:defRPr sz="1500" b="1">
                <a:latin typeface="Uncut Sans Semibold"/>
                <a:ea typeface="Uncut Sans Semibold"/>
                <a:cs typeface="Uncut Sans Semibold"/>
                <a:sym typeface="Uncut Sans Semibold"/>
              </a:defRPr>
            </a:lvl1pPr>
          </a:lstStyle>
          <a:p>
            <a:r>
              <a:t>List of educator</a:t>
            </a:r>
          </a:p>
        </p:txBody>
      </p:sp>
      <p:sp>
        <p:nvSpPr>
          <p:cNvPr id="20" name="Ellipse 1"/>
          <p:cNvSpPr/>
          <p:nvPr/>
        </p:nvSpPr>
        <p:spPr>
          <a:xfrm>
            <a:off x="2603974"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21" name="Ellipse 2"/>
          <p:cNvSpPr/>
          <p:nvPr/>
        </p:nvSpPr>
        <p:spPr>
          <a:xfrm>
            <a:off x="10282730" y="6536773"/>
            <a:ext cx="108001" cy="108001"/>
          </a:xfrm>
          <a:prstGeom prst="ellipse">
            <a:avLst/>
          </a:prstGeom>
          <a:solidFill>
            <a:srgbClr val="000000"/>
          </a:solidFill>
          <a:ln w="12700">
            <a:miter lim="400000"/>
          </a:ln>
        </p:spPr>
        <p:txBody>
          <a:bodyPr lIns="45719" rIns="45719" anchor="ctr"/>
          <a:lstStyle/>
          <a:p>
            <a:pPr algn="ctr">
              <a:defRPr sz="1200"/>
            </a:pPr>
            <a:endParaRPr/>
          </a:p>
        </p:txBody>
      </p:sp>
      <p:sp>
        <p:nvSpPr>
          <p:cNvPr id="22"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Situation rooms</a:t>
            </a:r>
          </a:p>
        </p:txBody>
      </p:sp>
      <p:sp>
        <p:nvSpPr>
          <p:cNvPr id="24"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t>ELISAVA, Barcelona</a:t>
            </a:r>
          </a:p>
        </p:txBody>
      </p:sp>
      <p:sp>
        <p:nvSpPr>
          <p:cNvPr id="25" name="ZoneTexte 4"/>
          <p:cNvSpPr txBox="1"/>
          <p:nvPr/>
        </p:nvSpPr>
        <p:spPr>
          <a:xfrm>
            <a:off x="247423" y="6482824"/>
            <a:ext cx="2156585"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endParaRPr dirty="0"/>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4_full image margin">
    <p:spTree>
      <p:nvGrpSpPr>
        <p:cNvPr id="1" name=""/>
        <p:cNvGrpSpPr/>
        <p:nvPr/>
      </p:nvGrpSpPr>
      <p:grpSpPr>
        <a:xfrm>
          <a:off x="0" y="0"/>
          <a:ext cx="0" cy="0"/>
          <a:chOff x="0" y="0"/>
          <a:chExt cx="0" cy="0"/>
        </a:xfrm>
      </p:grpSpPr>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5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1596785"/>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6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5877402"/>
      </p:ext>
    </p:extLst>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7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3719172"/>
      </p:ext>
    </p:extLst>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8_full image margin">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2595032"/>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Ellipse 1"/>
          <p:cNvSpPr/>
          <p:nvPr/>
        </p:nvSpPr>
        <p:spPr>
          <a:xfrm>
            <a:off x="2603974"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endParaRPr/>
          </a:p>
        </p:txBody>
      </p:sp>
      <p:sp>
        <p:nvSpPr>
          <p:cNvPr id="3" name="Ellipse 2"/>
          <p:cNvSpPr/>
          <p:nvPr/>
        </p:nvSpPr>
        <p:spPr>
          <a:xfrm>
            <a:off x="10282730" y="6536773"/>
            <a:ext cx="108001" cy="108001"/>
          </a:xfrm>
          <a:prstGeom prst="ellipse">
            <a:avLst/>
          </a:prstGeom>
          <a:solidFill>
            <a:srgbClr val="FFFFFF"/>
          </a:solidFill>
          <a:ln w="12700">
            <a:miter lim="400000"/>
          </a:ln>
        </p:spPr>
        <p:txBody>
          <a:bodyPr lIns="45719" rIns="45719" anchor="ctr"/>
          <a:lstStyle/>
          <a:p>
            <a:pPr algn="ctr">
              <a:defRPr sz="1200">
                <a:solidFill>
                  <a:srgbClr val="FFFFFF"/>
                </a:solidFill>
              </a:defRPr>
            </a:pPr>
            <a:endParaRPr/>
          </a:p>
        </p:txBody>
      </p:sp>
      <p:sp>
        <p:nvSpPr>
          <p:cNvPr id="4" name="ZoneTexte 4"/>
          <p:cNvSpPr txBox="1"/>
          <p:nvPr/>
        </p:nvSpPr>
        <p:spPr>
          <a:xfrm>
            <a:off x="2911941" y="6482824"/>
            <a:ext cx="3925493" cy="1778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solidFill>
                  <a:srgbClr val="FFFFFF"/>
                </a:solidFill>
                <a:latin typeface="Uncut Sans Semibold"/>
                <a:ea typeface="Uncut Sans Semibold"/>
                <a:cs typeface="Uncut Sans Semibold"/>
                <a:sym typeface="Uncut Sans Semibold"/>
              </a:defRPr>
            </a:lvl1pPr>
          </a:lstStyle>
          <a:p>
            <a:r>
              <a:t>Situation rooms</a:t>
            </a:r>
          </a:p>
        </p:txBody>
      </p:sp>
      <p:sp>
        <p:nvSpPr>
          <p:cNvPr id="6" name="ZoneTexte 6"/>
          <p:cNvSpPr txBox="1"/>
          <p:nvPr/>
        </p:nvSpPr>
        <p:spPr>
          <a:xfrm>
            <a:off x="10590696" y="6482824"/>
            <a:ext cx="1406435" cy="35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solidFill>
                  <a:srgbClr val="FFFFFF"/>
                </a:solidFill>
                <a:latin typeface="Uncut Sans Semibold"/>
                <a:ea typeface="Uncut Sans Semibold"/>
                <a:cs typeface="Uncut Sans Semibold"/>
                <a:sym typeface="Uncut Sans Semibold"/>
              </a:defRPr>
            </a:lvl1pPr>
          </a:lstStyle>
          <a:p>
            <a:r>
              <a:t>ELISAVA, Barcelona</a:t>
            </a:r>
          </a:p>
        </p:txBody>
      </p:sp>
      <p:sp>
        <p:nvSpPr>
          <p:cNvPr id="7" name="ZoneTexte 4"/>
          <p:cNvSpPr txBox="1"/>
          <p:nvPr/>
        </p:nvSpPr>
        <p:spPr>
          <a:xfrm>
            <a:off x="247423" y="6482824"/>
            <a:ext cx="2156585"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solidFill>
                  <a:srgbClr val="FFFFFF"/>
                </a:solidFill>
                <a:latin typeface="Uncut Sans Semibold"/>
                <a:ea typeface="Uncut Sans Semibold"/>
                <a:cs typeface="Uncut Sans Semibold"/>
                <a:sym typeface="Uncut Sans Semibold"/>
              </a:defRPr>
            </a:lvl1pPr>
          </a:lstStyle>
          <a:p>
            <a:endParaRPr dirty="0"/>
          </a:p>
        </p:txBody>
      </p:sp>
      <p:sp>
        <p:nvSpPr>
          <p:cNvPr id="10" name="Slide Number"/>
          <p:cNvSpPr txBox="1">
            <a:spLocks noGrp="1"/>
          </p:cNvSpPr>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rPr lang="ca-ES" smtClean="0"/>
              <a:t>‹#›</a:t>
            </a:fld>
            <a:endParaRPr lang="ca-ES"/>
          </a:p>
        </p:txBody>
      </p:sp>
      <p:sp>
        <p:nvSpPr>
          <p:cNvPr id="8" name="ZoneTexte 4">
            <a:extLst>
              <a:ext uri="{FF2B5EF4-FFF2-40B4-BE49-F238E27FC236}">
                <a16:creationId xmlns:a16="http://schemas.microsoft.com/office/drawing/2014/main" id="{5D6E2D06-A68E-4A8A-8A52-35490AC9CD00}"/>
              </a:ext>
            </a:extLst>
          </p:cNvPr>
          <p:cNvSpPr txBox="1"/>
          <p:nvPr/>
        </p:nvSpPr>
        <p:spPr>
          <a:xfrm>
            <a:off x="247423" y="6482824"/>
            <a:ext cx="2156585" cy="1846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solidFill>
                  <a:srgbClr val="FFFFFF"/>
                </a:solidFill>
                <a:latin typeface="Uncut Sans Semibold"/>
                <a:ea typeface="Uncut Sans Semibold"/>
                <a:cs typeface="Uncut Sans Semibold"/>
                <a:sym typeface="Uncut Sans Semibold"/>
              </a:defRPr>
            </a:lvl1pPr>
          </a:lstStyle>
          <a:p>
            <a:endParaRPr dirty="0"/>
          </a:p>
        </p:txBody>
      </p:sp>
      <p:sp>
        <p:nvSpPr>
          <p:cNvPr id="9" name="ZoneTexte 4">
            <a:extLst>
              <a:ext uri="{FF2B5EF4-FFF2-40B4-BE49-F238E27FC236}">
                <a16:creationId xmlns:a16="http://schemas.microsoft.com/office/drawing/2014/main" id="{DF62D6F7-D25A-4A49-8D5B-A77A3F427C42}"/>
              </a:ext>
            </a:extLst>
          </p:cNvPr>
          <p:cNvSpPr txBox="1"/>
          <p:nvPr userDrawn="1"/>
        </p:nvSpPr>
        <p:spPr>
          <a:xfrm>
            <a:off x="247423" y="6482824"/>
            <a:ext cx="2156585"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solidFill>
                  <a:srgbClr val="FFFFFF"/>
                </a:solidFill>
                <a:latin typeface="Uncut Sans Semibold"/>
                <a:ea typeface="Uncut Sans Semibold"/>
                <a:cs typeface="Uncut Sans Semibold"/>
                <a:sym typeface="Uncut Sans Semibold"/>
              </a:defRPr>
            </a:lvl1pPr>
          </a:lstStyle>
          <a:p>
            <a:endParaRPr dirty="0"/>
          </a:p>
        </p:txBody>
      </p:sp>
    </p:spTree>
    <p:extLst>
      <p:ext uri="{BB962C8B-B14F-4D97-AF65-F5344CB8AC3E}">
        <p14:creationId xmlns:p14="http://schemas.microsoft.com/office/powerpoint/2010/main" val="629896022"/>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5" r:id="rId17"/>
    <p:sldLayoutId id="2147483706" r:id="rId18"/>
    <p:sldLayoutId id="2147483707" r:id="rId19"/>
    <p:sldLayoutId id="2147483708" r:id="rId20"/>
    <p:sldLayoutId id="2147483709" r:id="rId21"/>
    <p:sldLayoutId id="2147483710" r:id="rId22"/>
    <p:sldLayoutId id="2147483711" r:id="rId23"/>
    <p:sldLayoutId id="2147483712" r:id="rId24"/>
    <p:sldLayoutId id="2147483713" r:id="rId25"/>
    <p:sldLayoutId id="2147483649" r:id="rId26"/>
    <p:sldLayoutId id="2147483659" r:id="rId27"/>
    <p:sldLayoutId id="2147483664" r:id="rId28"/>
    <p:sldLayoutId id="2147483665" r:id="rId29"/>
    <p:sldLayoutId id="2147483666" r:id="rId30"/>
    <p:sldLayoutId id="2147483667" r:id="rId31"/>
  </p:sldLayoutIdLst>
  <p:transition spd="med"/>
  <p:txStyles>
    <p:titleStyle>
      <a:lvl1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eaLnBrk="1" latinLnBrk="0" hangingPunct="1">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www.youtube.com/watch?v=UAeqVGP-GPM" TargetMode="External"/><Relationship Id="rId7" Type="http://schemas.openxmlformats.org/officeDocument/2006/relationships/hyperlink" Target="http://www.youtube.com/watch?v=Lu-DNUNCwms" TargetMode="External"/><Relationship Id="rId12"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jpeg"/><Relationship Id="rId11" Type="http://schemas.openxmlformats.org/officeDocument/2006/relationships/hyperlink" Target="http://www.youtube.com/watch?v=tt4me5XHAh4" TargetMode="External"/><Relationship Id="rId5" Type="http://schemas.openxmlformats.org/officeDocument/2006/relationships/hyperlink" Target="http://www.youtube.com/watch?v=fQnOkmvigi0" TargetMode="External"/><Relationship Id="rId10" Type="http://schemas.openxmlformats.org/officeDocument/2006/relationships/image" Target="../media/image5.jpeg"/><Relationship Id="rId4" Type="http://schemas.openxmlformats.org/officeDocument/2006/relationships/image" Target="../media/image2.jpeg"/><Relationship Id="rId9" Type="http://schemas.openxmlformats.org/officeDocument/2006/relationships/hyperlink" Target="http://www.youtube.com/watch?v=sK-csj29Yio"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2.xml"/><Relationship Id="rId1" Type="http://schemas.openxmlformats.org/officeDocument/2006/relationships/slideLayout" Target="../slideLayouts/slideLayout19.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31.jp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3.xml"/><Relationship Id="rId1" Type="http://schemas.openxmlformats.org/officeDocument/2006/relationships/slideLayout" Target="../slideLayouts/slideLayout19.xml"/><Relationship Id="rId5" Type="http://schemas.openxmlformats.org/officeDocument/2006/relationships/image" Target="../media/image29.jpeg"/><Relationship Id="rId4" Type="http://schemas.openxmlformats.org/officeDocument/2006/relationships/image" Target="../media/image3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41.xml"/><Relationship Id="rId1" Type="http://schemas.openxmlformats.org/officeDocument/2006/relationships/slideLayout" Target="../slideLayouts/slideLayout19.xml"/><Relationship Id="rId6" Type="http://schemas.openxmlformats.org/officeDocument/2006/relationships/image" Target="../media/image57.jpg"/><Relationship Id="rId5" Type="http://schemas.openxmlformats.org/officeDocument/2006/relationships/image" Target="../media/image56.jpg"/><Relationship Id="rId4" Type="http://schemas.openxmlformats.org/officeDocument/2006/relationships/image" Target="../media/image55.jpg"/></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3.xml"/><Relationship Id="rId1" Type="http://schemas.openxmlformats.org/officeDocument/2006/relationships/slideLayout" Target="../slideLayouts/slideLayout19.xml"/><Relationship Id="rId4" Type="http://schemas.openxmlformats.org/officeDocument/2006/relationships/image" Target="../media/image60.jp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5.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 name="Image" descr="Image"/>
          <p:cNvPicPr>
            <a:picLocks noGrp="1" noChangeAspect="1"/>
          </p:cNvPicPr>
          <p:nvPr>
            <p:ph type="pic" idx="4294967295"/>
          </p:nvPr>
        </p:nvPicPr>
        <p:blipFill>
          <a:blip r:embed="rId3"/>
          <a:srcRect l="1732" t="11836" b="51401"/>
          <a:stretch>
            <a:fillRect/>
          </a:stretch>
        </p:blipFill>
        <p:spPr>
          <a:xfrm>
            <a:off x="0" y="-63500"/>
            <a:ext cx="12192000" cy="6427788"/>
          </a:xfrm>
          <a:prstGeom prst="rect">
            <a:avLst/>
          </a:prstGeom>
        </p:spPr>
      </p:pic>
      <p:sp>
        <p:nvSpPr>
          <p:cNvPr id="156" name="Espace réservé du texte 2"/>
          <p:cNvSpPr>
            <a:spLocks noGrp="1"/>
          </p:cNvSpPr>
          <p:nvPr>
            <p:ph type="body" idx="1"/>
          </p:nvPr>
        </p:nvSpPr>
        <p:spPr>
          <a:xfrm>
            <a:off x="9420452" y="188230"/>
            <a:ext cx="1793648" cy="1588593"/>
          </a:xfrm>
          <a:prstGeom prst="rect">
            <a:avLst/>
          </a:prstGeom>
          <a:solidFill>
            <a:srgbClr val="FFFFFF"/>
          </a:solidFill>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rPr sz="1500" dirty="0"/>
              <a:t>Roger Paez</a:t>
            </a:r>
          </a:p>
          <a:p>
            <a:r>
              <a:rPr sz="1500" dirty="0"/>
              <a:t>Manuela </a:t>
            </a:r>
            <a:r>
              <a:rPr sz="1500" dirty="0" err="1"/>
              <a:t>Valtchanova</a:t>
            </a:r>
            <a:endParaRPr sz="1500" dirty="0"/>
          </a:p>
          <a:p>
            <a:r>
              <a:rPr sz="1500" dirty="0"/>
              <a:t>Toni Montes</a:t>
            </a:r>
          </a:p>
          <a:p>
            <a:r>
              <a:rPr sz="1500" dirty="0"/>
              <a:t>Mar Gené</a:t>
            </a:r>
          </a:p>
        </p:txBody>
      </p:sp>
      <p:sp>
        <p:nvSpPr>
          <p:cNvPr id="155" name="Espace réservé du texte 1"/>
          <p:cNvSpPr txBox="1">
            <a:spLocks noGrp="1"/>
          </p:cNvSpPr>
          <p:nvPr>
            <p:ph type="body" sz="quarter" idx="22"/>
          </p:nvPr>
        </p:nvSpPr>
        <p:spPr>
          <a:xfrm>
            <a:off x="247423" y="157843"/>
            <a:ext cx="8199892" cy="652316"/>
          </a:xfrm>
          <a:prstGeom prst="rect">
            <a:avLst/>
          </a:prstGeom>
          <a:solidFill>
            <a:srgbClr val="FFFFFF"/>
          </a:solidFill>
        </p:spPr>
        <p:txBody>
          <a:bodyPr/>
          <a:lstStyle/>
          <a:p>
            <a:r>
              <a:rPr sz="4800" dirty="0"/>
              <a:t>SITUATIONS ROOMS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Espace réservé du texte 1"/>
          <p:cNvSpPr txBox="1">
            <a:spLocks noGrp="1"/>
          </p:cNvSpPr>
          <p:nvPr>
            <p:ph type="body" sz="quarter" idx="1"/>
          </p:nvPr>
        </p:nvSpPr>
        <p:spPr>
          <a:prstGeom prst="rect">
            <a:avLst/>
          </a:prstGeom>
        </p:spPr>
        <p:txBody>
          <a:bodyPr/>
          <a:lstStyle/>
          <a:p>
            <a:r>
              <a:t>01</a:t>
            </a:r>
          </a:p>
        </p:txBody>
      </p:sp>
      <p:sp>
        <p:nvSpPr>
          <p:cNvPr id="159" name="Espace réservé du texte 7"/>
          <p:cNvSpPr>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rPr lang="ca-ES" dirty="0"/>
              <a:t>SITUATION ROOMS </a:t>
            </a:r>
            <a:br>
              <a:rPr lang="ca-ES" dirty="0"/>
            </a:br>
            <a:r>
              <a:rPr lang="ca-ES" dirty="0"/>
              <a:t>AS A CULTURAL PHENOMENA</a:t>
            </a:r>
          </a:p>
        </p:txBody>
      </p:sp>
      <p:sp>
        <p:nvSpPr>
          <p:cNvPr id="4" name="ZoneTexte 4">
            <a:extLst>
              <a:ext uri="{FF2B5EF4-FFF2-40B4-BE49-F238E27FC236}">
                <a16:creationId xmlns:a16="http://schemas.microsoft.com/office/drawing/2014/main" id="{A5E6CC41-D13F-4128-8586-40050EEF765E}"/>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t>01 – CULTURAL PHENOMENA</a:t>
            </a:r>
            <a:endParaRPr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Espace réservé du texte 2"/>
          <p:cNvSpPr txBox="1">
            <a:spLocks noGrp="1"/>
          </p:cNvSpPr>
          <p:nvPr>
            <p:ph type="body" idx="1"/>
          </p:nvPr>
        </p:nvSpPr>
        <p:spPr>
          <a:xfrm>
            <a:off x="247423" y="157842"/>
            <a:ext cx="8174492" cy="961407"/>
          </a:xfrm>
          <a:prstGeom prst="rect">
            <a:avLst/>
          </a:prstGeom>
        </p:spPr>
        <p:txBody>
          <a:bodyPr/>
          <a:lstStyle/>
          <a:p>
            <a:pPr>
              <a:defRPr sz="2200"/>
            </a:pPr>
            <a:r>
              <a:t>[research] </a:t>
            </a:r>
          </a:p>
          <a:p>
            <a:r>
              <a:t>What is a Situation Room?</a:t>
            </a:r>
          </a:p>
        </p:txBody>
      </p:sp>
      <p:pic>
        <p:nvPicPr>
          <p:cNvPr id="162" name="&quot;Gentlemen. You can't fight in here. This is the War Room!&quot;Google Shape;79;p3" descr="&quot;Gentlemen. You can't fight in here. This is the War Room!&quot;Google Shape;79;p3">
            <a:hlinkClick r:id="rId3"/>
          </p:cNvPr>
          <p:cNvPicPr>
            <a:picLocks noChangeAspect="1"/>
          </p:cNvPicPr>
          <p:nvPr/>
        </p:nvPicPr>
        <p:blipFill>
          <a:blip r:embed="rId4"/>
          <a:stretch>
            <a:fillRect/>
          </a:stretch>
        </p:blipFill>
        <p:spPr>
          <a:xfrm>
            <a:off x="-20087" y="1534657"/>
            <a:ext cx="3479001" cy="1956925"/>
          </a:xfrm>
          <a:prstGeom prst="rect">
            <a:avLst/>
          </a:prstGeom>
          <a:ln w="12700">
            <a:miter lim="400000"/>
          </a:ln>
        </p:spPr>
      </p:pic>
      <p:pic>
        <p:nvPicPr>
          <p:cNvPr id="163" name="Stanford Prison Experiment: Post-Experimental InterviewGoogle Shape;80;p3" descr="Stanford Prison Experiment: Post-Experimental InterviewGoogle Shape;80;p3">
            <a:hlinkClick r:id="rId5"/>
          </p:cNvPr>
          <p:cNvPicPr>
            <a:picLocks noChangeAspect="1"/>
          </p:cNvPicPr>
          <p:nvPr/>
        </p:nvPicPr>
        <p:blipFill>
          <a:blip r:embed="rId6"/>
          <a:stretch>
            <a:fillRect/>
          </a:stretch>
        </p:blipFill>
        <p:spPr>
          <a:xfrm>
            <a:off x="7276037" y="2975585"/>
            <a:ext cx="4230217" cy="2379490"/>
          </a:xfrm>
          <a:prstGeom prst="rect">
            <a:avLst/>
          </a:prstGeom>
          <a:ln w="12700">
            <a:miter lim="400000"/>
          </a:ln>
        </p:spPr>
      </p:pic>
      <p:pic>
        <p:nvPicPr>
          <p:cNvPr id="164" name="Dries VerhoevenGoogle Shape;81;p3" descr="Dries VerhoevenGoogle Shape;81;p3">
            <a:hlinkClick r:id="rId7"/>
          </p:cNvPr>
          <p:cNvPicPr>
            <a:picLocks noChangeAspect="1"/>
          </p:cNvPicPr>
          <p:nvPr/>
        </p:nvPicPr>
        <p:blipFill>
          <a:blip r:embed="rId8"/>
          <a:stretch>
            <a:fillRect/>
          </a:stretch>
        </p:blipFill>
        <p:spPr>
          <a:xfrm>
            <a:off x="7744242" y="7464"/>
            <a:ext cx="4117365" cy="2316018"/>
          </a:xfrm>
          <a:prstGeom prst="rect">
            <a:avLst/>
          </a:prstGeom>
          <a:ln w="12700">
            <a:miter lim="400000"/>
          </a:ln>
        </p:spPr>
      </p:pic>
      <p:pic>
        <p:nvPicPr>
          <p:cNvPr id="165" name="wikiplaza paris figueres caceres pasaisGoogle Shape;82;p3" descr="wikiplaza paris figueres caceres pasaisGoogle Shape;82;p3">
            <a:hlinkClick r:id="rId9"/>
          </p:cNvPr>
          <p:cNvPicPr>
            <a:picLocks noChangeAspect="1"/>
          </p:cNvPicPr>
          <p:nvPr/>
        </p:nvPicPr>
        <p:blipFill>
          <a:blip r:embed="rId10"/>
          <a:stretch>
            <a:fillRect/>
          </a:stretch>
        </p:blipFill>
        <p:spPr>
          <a:xfrm>
            <a:off x="3670862" y="4181001"/>
            <a:ext cx="2866487" cy="1612403"/>
          </a:xfrm>
          <a:prstGeom prst="rect">
            <a:avLst/>
          </a:prstGeom>
          <a:ln w="12700">
            <a:miter lim="400000"/>
          </a:ln>
        </p:spPr>
      </p:pic>
      <p:pic>
        <p:nvPicPr>
          <p:cNvPr id="166" name="100% Berlin - trailerGoogle Shape;83;p3" descr="100% Berlin - trailerGoogle Shape;83;p3">
            <a:hlinkClick r:id="rId11"/>
          </p:cNvPr>
          <p:cNvPicPr>
            <a:picLocks noChangeAspect="1"/>
          </p:cNvPicPr>
          <p:nvPr/>
        </p:nvPicPr>
        <p:blipFill>
          <a:blip r:embed="rId12"/>
          <a:stretch>
            <a:fillRect/>
          </a:stretch>
        </p:blipFill>
        <p:spPr>
          <a:xfrm>
            <a:off x="672731" y="4181001"/>
            <a:ext cx="2866494" cy="1612404"/>
          </a:xfrm>
          <a:prstGeom prst="rect">
            <a:avLst/>
          </a:prstGeom>
          <a:ln w="12700">
            <a:miter lim="400000"/>
          </a:ln>
        </p:spPr>
      </p:pic>
      <p:sp>
        <p:nvSpPr>
          <p:cNvPr id="167" name="Google Shape;74;p3"/>
          <p:cNvSpPr txBox="1"/>
          <p:nvPr/>
        </p:nvSpPr>
        <p:spPr>
          <a:xfrm>
            <a:off x="-12859" y="3494435"/>
            <a:ext cx="3479001" cy="335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lvl1pPr algn="ctr">
              <a:defRPr sz="1000" b="1">
                <a:latin typeface="+mn-lt"/>
                <a:ea typeface="+mn-ea"/>
                <a:cs typeface="+mn-cs"/>
                <a:sym typeface="Helvetica"/>
              </a:defRPr>
            </a:lvl1pPr>
          </a:lstStyle>
          <a:p>
            <a:r>
              <a:t>Dr. Strangelove, Stanley Kubrick, 1964</a:t>
            </a:r>
          </a:p>
        </p:txBody>
      </p:sp>
      <p:sp>
        <p:nvSpPr>
          <p:cNvPr id="168" name="Google Shape;75;p3"/>
          <p:cNvSpPr txBox="1"/>
          <p:nvPr/>
        </p:nvSpPr>
        <p:spPr>
          <a:xfrm>
            <a:off x="7275744" y="5359440"/>
            <a:ext cx="4230802" cy="4876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lgn="ctr">
              <a:defRPr sz="1000" b="1">
                <a:latin typeface="+mn-lt"/>
                <a:ea typeface="+mn-ea"/>
                <a:cs typeface="+mn-cs"/>
                <a:sym typeface="Helvetica"/>
              </a:defRPr>
            </a:pPr>
            <a:r>
              <a:t>Stanford Prison Experiment, Philip Zimbardo, </a:t>
            </a:r>
          </a:p>
          <a:p>
            <a:pPr algn="ctr">
              <a:defRPr sz="1000" b="1">
                <a:latin typeface="+mn-lt"/>
                <a:ea typeface="+mn-ea"/>
                <a:cs typeface="+mn-cs"/>
                <a:sym typeface="Helvetica"/>
              </a:defRPr>
            </a:pPr>
            <a:r>
              <a:t>Stanford University, 1971</a:t>
            </a:r>
          </a:p>
        </p:txBody>
      </p:sp>
      <p:sp>
        <p:nvSpPr>
          <p:cNvPr id="169" name="Google Shape;76;p3"/>
          <p:cNvSpPr txBox="1"/>
          <p:nvPr/>
        </p:nvSpPr>
        <p:spPr>
          <a:xfrm>
            <a:off x="7714115" y="2345494"/>
            <a:ext cx="4117364" cy="335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lvl1pPr algn="ctr">
              <a:defRPr sz="1000" b="1">
                <a:latin typeface="+mn-lt"/>
                <a:ea typeface="+mn-ea"/>
                <a:cs typeface="+mn-cs"/>
                <a:sym typeface="Helvetica"/>
              </a:defRPr>
            </a:lvl1pPr>
          </a:lstStyle>
          <a:p>
            <a:r>
              <a:t>You Are Here, Dries Verhoeven, Utrecht, 2007</a:t>
            </a:r>
          </a:p>
        </p:txBody>
      </p:sp>
      <p:sp>
        <p:nvSpPr>
          <p:cNvPr id="170" name="Google Shape;77;p3"/>
          <p:cNvSpPr txBox="1"/>
          <p:nvPr/>
        </p:nvSpPr>
        <p:spPr>
          <a:xfrm>
            <a:off x="3671010" y="5793610"/>
            <a:ext cx="2866191" cy="335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lvl1pPr algn="ctr">
              <a:defRPr sz="1000" b="1">
                <a:latin typeface="+mn-lt"/>
                <a:ea typeface="+mn-ea"/>
                <a:cs typeface="+mn-cs"/>
                <a:sym typeface="Helvetica"/>
              </a:defRPr>
            </a:lvl1pPr>
          </a:lstStyle>
          <a:p>
            <a:r>
              <a:t>Wikiplaza, Hackitectura, multiple sites, 2007</a:t>
            </a:r>
          </a:p>
        </p:txBody>
      </p:sp>
      <p:sp>
        <p:nvSpPr>
          <p:cNvPr id="171" name="Google Shape;78;p3"/>
          <p:cNvSpPr txBox="1"/>
          <p:nvPr/>
        </p:nvSpPr>
        <p:spPr>
          <a:xfrm>
            <a:off x="672735" y="5793610"/>
            <a:ext cx="2866486" cy="335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lvl1pPr algn="ctr">
              <a:defRPr sz="1000" b="1">
                <a:latin typeface="+mn-lt"/>
                <a:ea typeface="+mn-ea"/>
                <a:cs typeface="+mn-cs"/>
                <a:sym typeface="Helvetica"/>
              </a:defRPr>
            </a:lvl1pPr>
          </a:lstStyle>
          <a:p>
            <a:r>
              <a:t>100%City, Rimini Protokoll, 2007-</a:t>
            </a:r>
          </a:p>
        </p:txBody>
      </p:sp>
      <p:sp>
        <p:nvSpPr>
          <p:cNvPr id="13" name="ZoneTexte 4">
            <a:extLst>
              <a:ext uri="{FF2B5EF4-FFF2-40B4-BE49-F238E27FC236}">
                <a16:creationId xmlns:a16="http://schemas.microsoft.com/office/drawing/2014/main" id="{4722F75C-1950-4FD6-A146-FF944FEBB6EB}"/>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t>01 – CULTURAL PHENOMENA</a:t>
            </a:r>
            <a:endParaRPr dirty="0"/>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0" presetClass="entr" fill="hold" grpId="0" nodeType="afterEffect">
                                  <p:stCondLst>
                                    <p:cond delay="0"/>
                                  </p:stCondLst>
                                  <p:iterate>
                                    <p:tmAbs val="0"/>
                                  </p:iterate>
                                  <p:childTnLst>
                                    <p:set>
                                      <p:cBhvr>
                                        <p:cTn id="6" fill="hold"/>
                                        <p:tgtEl>
                                          <p:spTgt spid="162"/>
                                        </p:tgtEl>
                                        <p:attrNameLst>
                                          <p:attrName>style.visibility</p:attrName>
                                        </p:attrNameLst>
                                      </p:cBhvr>
                                      <p:to>
                                        <p:strVal val="visible"/>
                                      </p:to>
                                    </p:set>
                                    <p:animEffect transition="in" filter="fade">
                                      <p:cBhvr>
                                        <p:cTn id="7" dur="10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Espace réservé du texte 2"/>
          <p:cNvSpPr txBox="1">
            <a:spLocks noGrp="1"/>
          </p:cNvSpPr>
          <p:nvPr>
            <p:ph type="body" idx="1"/>
          </p:nvPr>
        </p:nvSpPr>
        <p:spPr>
          <a:prstGeom prst="rect">
            <a:avLst/>
          </a:prstGeom>
        </p:spPr>
        <p:txBody>
          <a:bodyPr/>
          <a:lstStyle/>
          <a:p>
            <a:pPr>
              <a:defRPr sz="2200"/>
            </a:pPr>
            <a:r>
              <a:rPr dirty="0"/>
              <a:t>[research] </a:t>
            </a:r>
          </a:p>
          <a:p>
            <a:r>
              <a:rPr dirty="0"/>
              <a:t>What is a Situation Room?</a:t>
            </a:r>
          </a:p>
        </p:txBody>
      </p:sp>
      <p:pic>
        <p:nvPicPr>
          <p:cNvPr id="9" name="Google Shape;91;p4" title="SITUTATION ROOMS-3.gif">
            <a:extLst>
              <a:ext uri="{FF2B5EF4-FFF2-40B4-BE49-F238E27FC236}">
                <a16:creationId xmlns:a16="http://schemas.microsoft.com/office/drawing/2014/main" id="{89A80AD7-71D8-40DB-9981-F9F9B0418D7C}"/>
              </a:ext>
            </a:extLst>
          </p:cNvPr>
          <p:cNvPicPr preferRelativeResize="0"/>
          <p:nvPr/>
        </p:nvPicPr>
        <p:blipFill rotWithShape="1">
          <a:blip r:embed="rId3">
            <a:alphaModFix/>
          </a:blip>
          <a:srcRect r="50233" b="48828"/>
          <a:stretch/>
        </p:blipFill>
        <p:spPr>
          <a:xfrm>
            <a:off x="464760" y="1983717"/>
            <a:ext cx="2728883" cy="3967561"/>
          </a:xfrm>
          <a:prstGeom prst="rect">
            <a:avLst/>
          </a:prstGeom>
          <a:noFill/>
          <a:ln>
            <a:noFill/>
          </a:ln>
        </p:spPr>
      </p:pic>
      <p:pic>
        <p:nvPicPr>
          <p:cNvPr id="10" name="Google Shape;92;p4" title="SITUTATION ROOMS-3.gif">
            <a:extLst>
              <a:ext uri="{FF2B5EF4-FFF2-40B4-BE49-F238E27FC236}">
                <a16:creationId xmlns:a16="http://schemas.microsoft.com/office/drawing/2014/main" id="{6EC4560B-5752-44EB-8DB6-43D70492179C}"/>
              </a:ext>
            </a:extLst>
          </p:cNvPr>
          <p:cNvPicPr preferRelativeResize="0"/>
          <p:nvPr/>
        </p:nvPicPr>
        <p:blipFill rotWithShape="1">
          <a:blip r:embed="rId3">
            <a:alphaModFix/>
          </a:blip>
          <a:srcRect l="50233" b="48828"/>
          <a:stretch/>
        </p:blipFill>
        <p:spPr>
          <a:xfrm>
            <a:off x="3319143" y="1983717"/>
            <a:ext cx="2728883" cy="3967561"/>
          </a:xfrm>
          <a:prstGeom prst="rect">
            <a:avLst/>
          </a:prstGeom>
          <a:noFill/>
          <a:ln>
            <a:noFill/>
          </a:ln>
        </p:spPr>
      </p:pic>
      <p:pic>
        <p:nvPicPr>
          <p:cNvPr id="11" name="Google Shape;93;p4" title="SITUTATION ROOMS-2.gif">
            <a:extLst>
              <a:ext uri="{FF2B5EF4-FFF2-40B4-BE49-F238E27FC236}">
                <a16:creationId xmlns:a16="http://schemas.microsoft.com/office/drawing/2014/main" id="{B1DF67A1-BE81-4509-9639-E7D36EB91528}"/>
              </a:ext>
            </a:extLst>
          </p:cNvPr>
          <p:cNvPicPr preferRelativeResize="0"/>
          <p:nvPr/>
        </p:nvPicPr>
        <p:blipFill rotWithShape="1">
          <a:blip r:embed="rId4">
            <a:alphaModFix/>
          </a:blip>
          <a:srcRect r="50201" b="48793"/>
          <a:stretch/>
        </p:blipFill>
        <p:spPr>
          <a:xfrm>
            <a:off x="6158770" y="1983716"/>
            <a:ext cx="2728861" cy="3967560"/>
          </a:xfrm>
          <a:prstGeom prst="rect">
            <a:avLst/>
          </a:prstGeom>
          <a:noFill/>
          <a:ln>
            <a:noFill/>
          </a:ln>
        </p:spPr>
      </p:pic>
      <p:pic>
        <p:nvPicPr>
          <p:cNvPr id="12" name="Google Shape;94;p4" title="SITUTATION ROOMS-2.gif">
            <a:extLst>
              <a:ext uri="{FF2B5EF4-FFF2-40B4-BE49-F238E27FC236}">
                <a16:creationId xmlns:a16="http://schemas.microsoft.com/office/drawing/2014/main" id="{375A2FB1-84CB-4230-ACF7-E2EB4F9A5D86}"/>
              </a:ext>
            </a:extLst>
          </p:cNvPr>
          <p:cNvPicPr preferRelativeResize="0"/>
          <p:nvPr/>
        </p:nvPicPr>
        <p:blipFill rotWithShape="1">
          <a:blip r:embed="rId4">
            <a:alphaModFix/>
          </a:blip>
          <a:srcRect l="50201" b="48793"/>
          <a:stretch/>
        </p:blipFill>
        <p:spPr>
          <a:xfrm>
            <a:off x="8998382" y="1983716"/>
            <a:ext cx="2728861" cy="3967560"/>
          </a:xfrm>
          <a:prstGeom prst="rect">
            <a:avLst/>
          </a:prstGeom>
          <a:noFill/>
          <a:ln>
            <a:noFill/>
          </a:ln>
        </p:spPr>
      </p:pic>
      <p:sp>
        <p:nvSpPr>
          <p:cNvPr id="7" name="ZoneTexte 4">
            <a:extLst>
              <a:ext uri="{FF2B5EF4-FFF2-40B4-BE49-F238E27FC236}">
                <a16:creationId xmlns:a16="http://schemas.microsoft.com/office/drawing/2014/main" id="{D3188D34-D08A-4E78-9343-9ECC5A08DF8E}"/>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t>01 – CULTURAL PHENOMENA</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4">
            <a:extLst>
              <a:ext uri="{FF2B5EF4-FFF2-40B4-BE49-F238E27FC236}">
                <a16:creationId xmlns:a16="http://schemas.microsoft.com/office/drawing/2014/main" id="{080656AC-BEAD-4FC3-A804-C4BBFB3A308E}"/>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01 – CULTURAL PHENOMENA</a:t>
            </a:r>
            <a:endParaRPr dirty="0">
              <a:solidFill>
                <a:schemeClr val="bg1"/>
              </a:solidFill>
            </a:endParaRPr>
          </a:p>
        </p:txBody>
      </p:sp>
      <p:pic>
        <p:nvPicPr>
          <p:cNvPr id="4" name="Google Shape;99;p17" title="Screenshot 2025-05-23 at 17.55.34.png">
            <a:extLst>
              <a:ext uri="{FF2B5EF4-FFF2-40B4-BE49-F238E27FC236}">
                <a16:creationId xmlns:a16="http://schemas.microsoft.com/office/drawing/2014/main" id="{02E869CC-78F5-75E6-AE8C-EC2DE932847E}"/>
              </a:ext>
            </a:extLst>
          </p:cNvPr>
          <p:cNvPicPr preferRelativeResize="0"/>
          <p:nvPr/>
        </p:nvPicPr>
        <p:blipFill>
          <a:blip r:embed="rId3">
            <a:alphaModFix/>
          </a:blip>
          <a:stretch>
            <a:fillRect/>
          </a:stretch>
        </p:blipFill>
        <p:spPr>
          <a:xfrm>
            <a:off x="502133" y="176744"/>
            <a:ext cx="11187733" cy="6129337"/>
          </a:xfrm>
          <a:prstGeom prst="rect">
            <a:avLst/>
          </a:prstGeom>
          <a:noFill/>
          <a:ln>
            <a:noFill/>
          </a:ln>
        </p:spPr>
      </p:pic>
      <p:sp>
        <p:nvSpPr>
          <p:cNvPr id="6" name="Picture Placeholder 5">
            <a:extLst>
              <a:ext uri="{FF2B5EF4-FFF2-40B4-BE49-F238E27FC236}">
                <a16:creationId xmlns:a16="http://schemas.microsoft.com/office/drawing/2014/main" id="{51C76AF4-EE12-9AE1-29A7-C4773198EFB3}"/>
              </a:ext>
            </a:extLst>
          </p:cNvPr>
          <p:cNvSpPr>
            <a:spLocks noGrp="1"/>
          </p:cNvSpPr>
          <p:nvPr>
            <p:ph type="pic" idx="21"/>
          </p:nvPr>
        </p:nvSpPr>
        <p:spPr/>
        <p:txBody>
          <a:bodyPr/>
          <a:lstStyle/>
          <a:p>
            <a:endParaRPr lang="en-GB"/>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F3EAE-D233-2490-240F-852947ADAC0F}"/>
            </a:ext>
          </a:extLst>
        </p:cNvPr>
        <p:cNvGrpSpPr/>
        <p:nvPr/>
      </p:nvGrpSpPr>
      <p:grpSpPr>
        <a:xfrm>
          <a:off x="0" y="0"/>
          <a:ext cx="0" cy="0"/>
          <a:chOff x="0" y="0"/>
          <a:chExt cx="0" cy="0"/>
        </a:xfrm>
      </p:grpSpPr>
      <p:sp>
        <p:nvSpPr>
          <p:cNvPr id="3" name="ZoneTexte 4">
            <a:extLst>
              <a:ext uri="{FF2B5EF4-FFF2-40B4-BE49-F238E27FC236}">
                <a16:creationId xmlns:a16="http://schemas.microsoft.com/office/drawing/2014/main" id="{349DAAF2-96AD-43F9-F239-DE17F2EEEBEE}"/>
              </a:ext>
            </a:extLst>
          </p:cNvPr>
          <p:cNvSpPr txBox="1"/>
          <p:nvPr/>
        </p:nvSpPr>
        <p:spPr>
          <a:xfrm>
            <a:off x="247424" y="6482824"/>
            <a:ext cx="3925493" cy="1846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01 – CULTURAL PHENOMENA</a:t>
            </a:r>
            <a:endParaRPr dirty="0">
              <a:solidFill>
                <a:schemeClr val="bg1"/>
              </a:solidFill>
            </a:endParaRPr>
          </a:p>
        </p:txBody>
      </p:sp>
      <p:pic>
        <p:nvPicPr>
          <p:cNvPr id="5" name="Google Shape;104;p18" title="Screenshot 2025-05-23 at 17.55.42.png">
            <a:extLst>
              <a:ext uri="{FF2B5EF4-FFF2-40B4-BE49-F238E27FC236}">
                <a16:creationId xmlns:a16="http://schemas.microsoft.com/office/drawing/2014/main" id="{389CA922-8FF9-1EBD-C1A1-36E39E71E910}"/>
              </a:ext>
            </a:extLst>
          </p:cNvPr>
          <p:cNvPicPr preferRelativeResize="0"/>
          <p:nvPr/>
        </p:nvPicPr>
        <p:blipFill rotWithShape="1">
          <a:blip r:embed="rId3">
            <a:alphaModFix/>
          </a:blip>
          <a:srcRect/>
          <a:stretch/>
        </p:blipFill>
        <p:spPr>
          <a:xfrm>
            <a:off x="640174" y="171924"/>
            <a:ext cx="10911652" cy="6134158"/>
          </a:xfrm>
          <a:prstGeom prst="rect">
            <a:avLst/>
          </a:prstGeom>
          <a:noFill/>
          <a:ln>
            <a:noFill/>
          </a:ln>
        </p:spPr>
      </p:pic>
    </p:spTree>
    <p:extLst>
      <p:ext uri="{BB962C8B-B14F-4D97-AF65-F5344CB8AC3E}">
        <p14:creationId xmlns:p14="http://schemas.microsoft.com/office/powerpoint/2010/main" val="3747372888"/>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59AD9-6719-E52A-DCCF-A1B2456EFA5A}"/>
            </a:ext>
          </a:extLst>
        </p:cNvPr>
        <p:cNvGrpSpPr/>
        <p:nvPr/>
      </p:nvGrpSpPr>
      <p:grpSpPr>
        <a:xfrm>
          <a:off x="0" y="0"/>
          <a:ext cx="0" cy="0"/>
          <a:chOff x="0" y="0"/>
          <a:chExt cx="0" cy="0"/>
        </a:xfrm>
      </p:grpSpPr>
      <p:sp>
        <p:nvSpPr>
          <p:cNvPr id="3" name="ZoneTexte 4">
            <a:extLst>
              <a:ext uri="{FF2B5EF4-FFF2-40B4-BE49-F238E27FC236}">
                <a16:creationId xmlns:a16="http://schemas.microsoft.com/office/drawing/2014/main" id="{AC9A0FB6-7C53-4660-8D9C-31B37256E122}"/>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01 – CULTURAL PHENOMENA</a:t>
            </a:r>
            <a:endParaRPr dirty="0">
              <a:solidFill>
                <a:schemeClr val="bg1"/>
              </a:solidFill>
            </a:endParaRPr>
          </a:p>
        </p:txBody>
      </p:sp>
      <p:pic>
        <p:nvPicPr>
          <p:cNvPr id="4" name="Google Shape;99;p17" title="Screenshot 2025-05-23 at 17.55.34.png">
            <a:extLst>
              <a:ext uri="{FF2B5EF4-FFF2-40B4-BE49-F238E27FC236}">
                <a16:creationId xmlns:a16="http://schemas.microsoft.com/office/drawing/2014/main" id="{D51AF9DF-086B-B652-A6C4-6E66621D3E36}"/>
              </a:ext>
            </a:extLst>
          </p:cNvPr>
          <p:cNvPicPr preferRelativeResize="0"/>
          <p:nvPr/>
        </p:nvPicPr>
        <p:blipFill>
          <a:blip r:embed="rId3">
            <a:alphaModFix/>
          </a:blip>
          <a:stretch>
            <a:fillRect/>
          </a:stretch>
        </p:blipFill>
        <p:spPr>
          <a:xfrm>
            <a:off x="502133" y="176744"/>
            <a:ext cx="11187733" cy="6129337"/>
          </a:xfrm>
          <a:prstGeom prst="rect">
            <a:avLst/>
          </a:prstGeom>
          <a:noFill/>
          <a:ln>
            <a:noFill/>
          </a:ln>
        </p:spPr>
      </p:pic>
      <p:sp>
        <p:nvSpPr>
          <p:cNvPr id="8" name="Picture Placeholder 7">
            <a:extLst>
              <a:ext uri="{FF2B5EF4-FFF2-40B4-BE49-F238E27FC236}">
                <a16:creationId xmlns:a16="http://schemas.microsoft.com/office/drawing/2014/main" id="{F0F66B9D-A443-47E0-D9BA-90BCA35B3FB0}"/>
              </a:ext>
            </a:extLst>
          </p:cNvPr>
          <p:cNvSpPr>
            <a:spLocks noGrp="1"/>
          </p:cNvSpPr>
          <p:nvPr>
            <p:ph type="pic" idx="21"/>
          </p:nvPr>
        </p:nvSpPr>
        <p:spPr/>
        <p:txBody>
          <a:bodyPr/>
          <a:lstStyle/>
          <a:p>
            <a:endParaRPr lang="en-GB"/>
          </a:p>
        </p:txBody>
      </p:sp>
    </p:spTree>
    <p:extLst>
      <p:ext uri="{BB962C8B-B14F-4D97-AF65-F5344CB8AC3E}">
        <p14:creationId xmlns:p14="http://schemas.microsoft.com/office/powerpoint/2010/main" val="658756875"/>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Espace réservé du texte 2"/>
          <p:cNvSpPr txBox="1">
            <a:spLocks noGrp="1"/>
          </p:cNvSpPr>
          <p:nvPr>
            <p:ph type="body" idx="1"/>
          </p:nvPr>
        </p:nvSpPr>
        <p:spPr>
          <a:xfrm>
            <a:off x="247423" y="157842"/>
            <a:ext cx="8174492" cy="4993443"/>
          </a:xfrm>
          <a:prstGeom prst="rect">
            <a:avLst/>
          </a:prstGeom>
        </p:spPr>
        <p:txBody>
          <a:bodyPr/>
          <a:lstStyle/>
          <a:p>
            <a:pPr>
              <a:defRPr sz="2200"/>
            </a:pPr>
            <a:r>
              <a:rPr dirty="0"/>
              <a:t>[research] </a:t>
            </a:r>
          </a:p>
          <a:p>
            <a:r>
              <a:rPr dirty="0"/>
              <a:t>What is a Situation Room?</a:t>
            </a:r>
          </a:p>
          <a:p>
            <a:pPr marL="457200" indent="-393700">
              <a:lnSpc>
                <a:spcPct val="115000"/>
              </a:lnSpc>
              <a:buClr>
                <a:srgbClr val="000000"/>
              </a:buClr>
              <a:buSzPts val="2200"/>
              <a:buFont typeface="Helvetica"/>
              <a:buChar char="+"/>
              <a:defRPr sz="2200">
                <a:latin typeface="+mn-lt"/>
                <a:ea typeface="+mn-ea"/>
                <a:cs typeface="+mn-cs"/>
                <a:sym typeface="Helvetica"/>
              </a:defRPr>
            </a:pPr>
            <a:endParaRPr dirty="0"/>
          </a:p>
          <a:p>
            <a:pPr marL="228600" indent="-228600">
              <a:buSzPct val="100000"/>
              <a:buChar char="•"/>
              <a:defRPr sz="2500"/>
            </a:pPr>
            <a:r>
              <a:rPr dirty="0"/>
              <a:t>Heterotopic space-time conditions </a:t>
            </a:r>
            <a:br>
              <a:rPr dirty="0"/>
            </a:br>
            <a:r>
              <a:rPr dirty="0"/>
              <a:t>(set space + inventory + duration)</a:t>
            </a:r>
            <a:endParaRPr lang="ca-ES" dirty="0"/>
          </a:p>
          <a:p>
            <a:pPr marL="228600" indent="-228600">
              <a:buSzPct val="100000"/>
              <a:buChar char="•"/>
              <a:defRPr sz="2500"/>
            </a:pPr>
            <a:endParaRPr dirty="0"/>
          </a:p>
          <a:p>
            <a:pPr marL="228600" indent="-228600">
              <a:buSzPct val="100000"/>
              <a:buChar char="•"/>
              <a:defRPr sz="2500"/>
            </a:pPr>
            <a:r>
              <a:rPr dirty="0"/>
              <a:t>Specific rules (protocol for action)</a:t>
            </a:r>
            <a:endParaRPr lang="ca-ES" dirty="0"/>
          </a:p>
          <a:p>
            <a:pPr marL="228600" indent="-228600">
              <a:buSzPct val="100000"/>
              <a:buChar char="•"/>
              <a:defRPr sz="2500"/>
            </a:pPr>
            <a:endParaRPr dirty="0"/>
          </a:p>
          <a:p>
            <a:pPr marL="228600" indent="-228600">
              <a:buSzPct val="100000"/>
              <a:buChar char="•"/>
              <a:defRPr sz="2500"/>
            </a:pPr>
            <a:r>
              <a:rPr dirty="0"/>
              <a:t>Multiagent collaboration</a:t>
            </a:r>
          </a:p>
        </p:txBody>
      </p:sp>
      <p:sp>
        <p:nvSpPr>
          <p:cNvPr id="3" name="ZoneTexte 4">
            <a:extLst>
              <a:ext uri="{FF2B5EF4-FFF2-40B4-BE49-F238E27FC236}">
                <a16:creationId xmlns:a16="http://schemas.microsoft.com/office/drawing/2014/main" id="{176301D1-8C1B-4C8F-89AA-C977230AE10F}"/>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t>01 – CULTURAL PHENOMENA</a:t>
            </a:r>
            <a:endParaRPr dirty="0"/>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Espace réservé du texte 1"/>
          <p:cNvSpPr txBox="1">
            <a:spLocks noGrp="1"/>
          </p:cNvSpPr>
          <p:nvPr>
            <p:ph type="body" sz="quarter" idx="1"/>
          </p:nvPr>
        </p:nvSpPr>
        <p:spPr>
          <a:prstGeom prst="rect">
            <a:avLst/>
          </a:prstGeom>
        </p:spPr>
        <p:txBody>
          <a:bodyPr/>
          <a:lstStyle/>
          <a:p>
            <a:r>
              <a:t>02</a:t>
            </a:r>
          </a:p>
        </p:txBody>
      </p:sp>
      <p:sp>
        <p:nvSpPr>
          <p:cNvPr id="202" name="Espace réservé du texte 7"/>
          <p:cNvSpPr>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rPr lang="en-GB" dirty="0"/>
              <a:t>SITUATION ROOMS </a:t>
            </a:r>
            <a:br>
              <a:rPr lang="en-GB" dirty="0"/>
            </a:br>
            <a:r>
              <a:rPr lang="en-GB" dirty="0"/>
              <a:t>AS A CREATIVE OPPORTUNITY</a:t>
            </a:r>
          </a:p>
        </p:txBody>
      </p:sp>
      <p:sp>
        <p:nvSpPr>
          <p:cNvPr id="4" name="ZoneTexte 4">
            <a:extLst>
              <a:ext uri="{FF2B5EF4-FFF2-40B4-BE49-F238E27FC236}">
                <a16:creationId xmlns:a16="http://schemas.microsoft.com/office/drawing/2014/main" id="{2E210721-5D24-4DFF-9EFD-7613DFEB5EF5}"/>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t>02 – CREATIVE OPPORTUNITY</a:t>
            </a:r>
            <a:endParaRPr dirty="0"/>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Espace réservé du texte 2"/>
          <p:cNvSpPr txBox="1">
            <a:spLocks noGrp="1"/>
          </p:cNvSpPr>
          <p:nvPr>
            <p:ph type="body" idx="1"/>
          </p:nvPr>
        </p:nvSpPr>
        <p:spPr>
          <a:xfrm>
            <a:off x="247423" y="157842"/>
            <a:ext cx="8174492" cy="4993443"/>
          </a:xfrm>
          <a:prstGeom prst="rect">
            <a:avLst/>
          </a:prstGeom>
        </p:spPr>
        <p:txBody>
          <a:bodyPr/>
          <a:lstStyle/>
          <a:p>
            <a:r>
              <a:rPr lang="ca-ES" sz="2200" dirty="0"/>
              <a:t>[performance] </a:t>
            </a:r>
          </a:p>
          <a:p>
            <a:r>
              <a:rPr dirty="0"/>
              <a:t>What </a:t>
            </a:r>
            <a:r>
              <a:rPr lang="ca-ES" dirty="0"/>
              <a:t>can</a:t>
            </a:r>
            <a:r>
              <a:rPr dirty="0"/>
              <a:t> a Situation Room</a:t>
            </a:r>
            <a:r>
              <a:rPr lang="ca-ES" dirty="0"/>
              <a:t> do</a:t>
            </a:r>
            <a:r>
              <a:rPr dirty="0"/>
              <a:t>?</a:t>
            </a:r>
          </a:p>
          <a:p>
            <a:pPr marL="457200" indent="-393700">
              <a:lnSpc>
                <a:spcPct val="115000"/>
              </a:lnSpc>
              <a:buClr>
                <a:srgbClr val="000000"/>
              </a:buClr>
              <a:buSzPts val="2200"/>
              <a:buFont typeface="Helvetica"/>
              <a:buChar char="+"/>
              <a:defRPr sz="2200">
                <a:latin typeface="+mn-lt"/>
                <a:ea typeface="+mn-ea"/>
                <a:cs typeface="+mn-cs"/>
                <a:sym typeface="Helvetica"/>
              </a:defRPr>
            </a:pPr>
            <a:endParaRPr dirty="0"/>
          </a:p>
          <a:p>
            <a:pPr marL="228600" indent="-228600">
              <a:buSzPct val="100000"/>
              <a:buChar char="•"/>
              <a:defRPr sz="2500">
                <a:latin typeface="+mn-lt"/>
                <a:ea typeface="+mn-ea"/>
                <a:cs typeface="+mn-cs"/>
                <a:sym typeface="Helvetica"/>
              </a:defRPr>
            </a:pPr>
            <a:r>
              <a:rPr lang="ca-ES" dirty="0"/>
              <a:t>G</a:t>
            </a:r>
            <a:r>
              <a:rPr dirty="0" err="1"/>
              <a:t>ame</a:t>
            </a:r>
            <a:r>
              <a:rPr dirty="0"/>
              <a:t>-based </a:t>
            </a:r>
            <a:r>
              <a:rPr lang="ca-ES" dirty="0" err="1"/>
              <a:t>playful</a:t>
            </a:r>
            <a:r>
              <a:rPr lang="ca-ES" dirty="0"/>
              <a:t> </a:t>
            </a:r>
            <a:r>
              <a:rPr lang="ca-ES" dirty="0" err="1"/>
              <a:t>practices</a:t>
            </a:r>
            <a:endParaRPr lang="ca-ES" dirty="0"/>
          </a:p>
          <a:p>
            <a:pPr marL="228600" indent="-228600">
              <a:buSzPct val="100000"/>
              <a:buChar char="•"/>
              <a:defRPr sz="2500">
                <a:latin typeface="+mn-lt"/>
                <a:ea typeface="+mn-ea"/>
                <a:cs typeface="+mn-cs"/>
                <a:sym typeface="Helvetica"/>
              </a:defRPr>
            </a:pPr>
            <a:endParaRPr dirty="0"/>
          </a:p>
          <a:p>
            <a:pPr marL="228600" indent="-228600">
              <a:buSzPct val="100000"/>
              <a:buChar char="•"/>
              <a:defRPr sz="2500">
                <a:latin typeface="+mn-lt"/>
                <a:ea typeface="+mn-ea"/>
                <a:cs typeface="+mn-cs"/>
                <a:sym typeface="Helvetica"/>
              </a:defRPr>
            </a:pPr>
            <a:r>
              <a:rPr lang="ca-ES" dirty="0"/>
              <a:t>V</a:t>
            </a:r>
            <a:r>
              <a:rPr dirty="0" err="1"/>
              <a:t>isceral</a:t>
            </a:r>
            <a:r>
              <a:rPr lang="ca-ES" dirty="0"/>
              <a:t> </a:t>
            </a:r>
            <a:r>
              <a:rPr lang="ca-ES" dirty="0" err="1"/>
              <a:t>decision-making</a:t>
            </a:r>
            <a:endParaRPr lang="ca-ES" dirty="0"/>
          </a:p>
          <a:p>
            <a:pPr marL="228600" indent="-228600">
              <a:buSzPct val="100000"/>
              <a:buChar char="•"/>
              <a:defRPr sz="2500">
                <a:latin typeface="+mn-lt"/>
                <a:ea typeface="+mn-ea"/>
                <a:cs typeface="+mn-cs"/>
                <a:sym typeface="Helvetica"/>
              </a:defRPr>
            </a:pPr>
            <a:endParaRPr dirty="0"/>
          </a:p>
          <a:p>
            <a:pPr marL="228600" indent="-228600">
              <a:buSzPct val="100000"/>
              <a:buChar char="•"/>
              <a:defRPr sz="2500">
                <a:latin typeface="+mn-lt"/>
                <a:ea typeface="+mn-ea"/>
                <a:cs typeface="+mn-cs"/>
                <a:sym typeface="Helvetica"/>
              </a:defRPr>
            </a:pPr>
            <a:r>
              <a:rPr lang="ca-ES" dirty="0" err="1"/>
              <a:t>Explore</a:t>
            </a:r>
            <a:r>
              <a:rPr lang="ca-ES" dirty="0"/>
              <a:t> f</a:t>
            </a:r>
            <a:r>
              <a:rPr dirty="0" err="1"/>
              <a:t>utures</a:t>
            </a:r>
            <a:r>
              <a:rPr dirty="0"/>
              <a:t>/emergence</a:t>
            </a:r>
          </a:p>
        </p:txBody>
      </p:sp>
      <p:sp>
        <p:nvSpPr>
          <p:cNvPr id="6" name="ZoneTexte 4">
            <a:extLst>
              <a:ext uri="{FF2B5EF4-FFF2-40B4-BE49-F238E27FC236}">
                <a16:creationId xmlns:a16="http://schemas.microsoft.com/office/drawing/2014/main" id="{DEBE9E66-ABF4-4B88-94E4-60972D27B1C5}"/>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t>02 – CREATIVE OPPORTUNITY</a:t>
            </a:r>
            <a:endParaRPr dirty="0"/>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Google Shape;135;p11"/>
          <p:cNvSpPr txBox="1"/>
          <p:nvPr/>
        </p:nvSpPr>
        <p:spPr>
          <a:xfrm>
            <a:off x="3960750" y="49800"/>
            <a:ext cx="1222501" cy="30985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lgn="r">
              <a:defRPr sz="800" b="1">
                <a:latin typeface="Open Sans"/>
                <a:ea typeface="Open Sans"/>
                <a:cs typeface="Open Sans"/>
                <a:sym typeface="Open Sans"/>
              </a:defRPr>
            </a:pPr>
            <a:r>
              <a:t>SUrF</a:t>
            </a:r>
            <a:r>
              <a:rPr b="0"/>
              <a:t> Situation Rooms</a:t>
            </a:r>
          </a:p>
        </p:txBody>
      </p:sp>
      <p:pic>
        <p:nvPicPr>
          <p:cNvPr id="209" name="Figure 01_Archispiel_B.jpgGoogle Shape;136;p11" descr="Figure 01_Archispiel_B.jpgGoogle Shape;136;p11"/>
          <p:cNvPicPr>
            <a:picLocks noChangeAspect="1"/>
          </p:cNvPicPr>
          <p:nvPr/>
        </p:nvPicPr>
        <p:blipFill>
          <a:blip r:embed="rId3"/>
          <a:stretch>
            <a:fillRect/>
          </a:stretch>
        </p:blipFill>
        <p:spPr>
          <a:xfrm>
            <a:off x="3848697" y="231754"/>
            <a:ext cx="8110510" cy="2831536"/>
          </a:xfrm>
          <a:prstGeom prst="rect">
            <a:avLst/>
          </a:prstGeom>
          <a:ln w="12700">
            <a:miter lim="400000"/>
          </a:ln>
        </p:spPr>
      </p:pic>
      <p:pic>
        <p:nvPicPr>
          <p:cNvPr id="210" name="AS_GAME_1.pngGoogle Shape;137;p11" descr="AS_GAME_1.pngGoogle Shape;137;p11"/>
          <p:cNvPicPr>
            <a:picLocks noChangeAspect="1"/>
          </p:cNvPicPr>
          <p:nvPr/>
        </p:nvPicPr>
        <p:blipFill>
          <a:blip r:embed="rId4"/>
          <a:stretch>
            <a:fillRect/>
          </a:stretch>
        </p:blipFill>
        <p:spPr>
          <a:xfrm>
            <a:off x="229503" y="227212"/>
            <a:ext cx="3347759" cy="5900338"/>
          </a:xfrm>
          <a:prstGeom prst="rect">
            <a:avLst/>
          </a:prstGeom>
          <a:ln w="12700">
            <a:miter lim="400000"/>
          </a:ln>
        </p:spPr>
      </p:pic>
      <p:grpSp>
        <p:nvGrpSpPr>
          <p:cNvPr id="213" name="Group"/>
          <p:cNvGrpSpPr/>
          <p:nvPr/>
        </p:nvGrpSpPr>
        <p:grpSpPr>
          <a:xfrm>
            <a:off x="5196880" y="3307133"/>
            <a:ext cx="6767923" cy="2831536"/>
            <a:chOff x="0" y="0"/>
            <a:chExt cx="6767922" cy="2831535"/>
          </a:xfrm>
        </p:grpSpPr>
        <p:pic>
          <p:nvPicPr>
            <p:cNvPr id="211" name="image009.jpgGoogle Shape;138;p11" descr="image009.jpgGoogle Shape;138;p11"/>
            <p:cNvPicPr>
              <a:picLocks/>
            </p:cNvPicPr>
            <p:nvPr/>
          </p:nvPicPr>
          <p:blipFill>
            <a:blip r:embed="rId5"/>
            <a:srcRect l="21852" r="5572" b="10074"/>
            <a:stretch>
              <a:fillRect/>
            </a:stretch>
          </p:blipFill>
          <p:spPr>
            <a:xfrm>
              <a:off x="3485797" y="56"/>
              <a:ext cx="3282126" cy="2831480"/>
            </a:xfrm>
            <a:prstGeom prst="rect">
              <a:avLst/>
            </a:prstGeom>
            <a:ln w="12700" cap="flat">
              <a:noFill/>
              <a:miter lim="400000"/>
            </a:ln>
            <a:effectLst/>
          </p:spPr>
        </p:pic>
        <p:pic>
          <p:nvPicPr>
            <p:cNvPr id="212" name="AS_PLAYING.jpgGoogle Shape;139;p11" descr="AS_PLAYING.jpgGoogle Shape;139;p11"/>
            <p:cNvPicPr>
              <a:picLocks/>
            </p:cNvPicPr>
            <p:nvPr/>
          </p:nvPicPr>
          <p:blipFill>
            <a:blip r:embed="rId6"/>
            <a:srcRect b="42413"/>
            <a:stretch>
              <a:fillRect/>
            </a:stretch>
          </p:blipFill>
          <p:spPr>
            <a:xfrm>
              <a:off x="0" y="0"/>
              <a:ext cx="3488626" cy="2830505"/>
            </a:xfrm>
            <a:prstGeom prst="rect">
              <a:avLst/>
            </a:prstGeom>
            <a:ln w="12700" cap="flat">
              <a:noFill/>
              <a:miter lim="400000"/>
            </a:ln>
            <a:effectLst/>
          </p:spPr>
        </p:pic>
      </p:grpSp>
      <p:sp>
        <p:nvSpPr>
          <p:cNvPr id="8" name="ZoneTexte 4">
            <a:extLst>
              <a:ext uri="{FF2B5EF4-FFF2-40B4-BE49-F238E27FC236}">
                <a16:creationId xmlns:a16="http://schemas.microsoft.com/office/drawing/2014/main" id="{519A9FBA-83AD-457A-8970-B6F360A4D81D}"/>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02 – CREATIVE OPPORTUNITY</a:t>
            </a:r>
            <a:endParaRPr dirty="0">
              <a:solidFill>
                <a:schemeClr val="bg1"/>
              </a:solidFill>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2"/>
          <p:cNvSpPr txBox="1"/>
          <p:nvPr/>
        </p:nvSpPr>
        <p:spPr>
          <a:xfrm>
            <a:off x="5281000" y="66400"/>
            <a:ext cx="1630000" cy="363600"/>
          </a:xfrm>
          <a:prstGeom prst="rect">
            <a:avLst/>
          </a:prstGeom>
          <a:noFill/>
          <a:ln>
            <a:noFill/>
          </a:ln>
        </p:spPr>
        <p:txBody>
          <a:bodyPr spcFirstLastPara="1" wrap="square" lIns="121900" tIns="121900" rIns="121900" bIns="121900" anchor="t" anchorCtr="0">
            <a:noAutofit/>
          </a:bodyPr>
          <a:lstStyle/>
          <a:p>
            <a:pPr algn="r">
              <a:buClr>
                <a:srgbClr val="000000"/>
              </a:buClr>
              <a:buSzPts val="800"/>
            </a:pPr>
            <a:r>
              <a:rPr lang="en-GB" sz="1067" b="1">
                <a:solidFill>
                  <a:schemeClr val="dk1"/>
                </a:solidFill>
                <a:latin typeface="Open Sans"/>
                <a:ea typeface="Open Sans"/>
                <a:cs typeface="Open Sans"/>
                <a:sym typeface="Open Sans"/>
              </a:rPr>
              <a:t>SUrF</a:t>
            </a:r>
            <a:r>
              <a:rPr lang="en-GB" sz="1067">
                <a:solidFill>
                  <a:schemeClr val="dk1"/>
                </a:solidFill>
                <a:latin typeface="Open Sans"/>
                <a:ea typeface="Open Sans"/>
                <a:cs typeface="Open Sans"/>
                <a:sym typeface="Open Sans"/>
              </a:rPr>
              <a:t> Situation Rooms</a:t>
            </a:r>
            <a:endParaRPr sz="1067">
              <a:solidFill>
                <a:schemeClr val="dk1"/>
              </a:solidFill>
              <a:latin typeface="Rethink Sans"/>
              <a:ea typeface="Rethink Sans"/>
              <a:cs typeface="Rethink Sans"/>
              <a:sym typeface="Rethink Sans"/>
            </a:endParaRPr>
          </a:p>
        </p:txBody>
      </p:sp>
      <p:pic>
        <p:nvPicPr>
          <p:cNvPr id="145" name="Google Shape;145;p12" title="AS_RESULT_3.jpg"/>
          <p:cNvPicPr preferRelativeResize="0"/>
          <p:nvPr/>
        </p:nvPicPr>
        <p:blipFill rotWithShape="1">
          <a:blip r:embed="rId3">
            <a:alphaModFix/>
          </a:blip>
          <a:srcRect t="1395" b="3654"/>
          <a:stretch/>
        </p:blipFill>
        <p:spPr>
          <a:xfrm>
            <a:off x="-936733" y="0"/>
            <a:ext cx="13128733" cy="6924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 name="Espace réservé pour une image  2" descr="Espace réservé pour une image  2"/>
          <p:cNvPicPr>
            <a:picLocks noGrp="1" noChangeAspect="1"/>
          </p:cNvPicPr>
          <p:nvPr>
            <p:ph type="pic" idx="4294967295"/>
          </p:nvPr>
        </p:nvPicPr>
        <p:blipFill>
          <a:blip r:embed="rId3"/>
          <a:srcRect/>
          <a:stretch>
            <a:fillRect/>
          </a:stretch>
        </p:blipFill>
        <p:spPr>
          <a:xfrm>
            <a:off x="2027237" y="225425"/>
            <a:ext cx="8137525" cy="6022975"/>
          </a:xfrm>
          <a:prstGeom prst="rect">
            <a:avLst/>
          </a:prstGeom>
        </p:spPr>
      </p:pic>
      <p:sp>
        <p:nvSpPr>
          <p:cNvPr id="6" name="ZoneTexte 4">
            <a:extLst>
              <a:ext uri="{FF2B5EF4-FFF2-40B4-BE49-F238E27FC236}">
                <a16:creationId xmlns:a16="http://schemas.microsoft.com/office/drawing/2014/main" id="{A60DF4ED-8324-450A-B2D1-6369B53EBB24}"/>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02 – CREATIVE OPPORTUNITY</a:t>
            </a:r>
            <a:endParaRPr dirty="0">
              <a:solidFill>
                <a:schemeClr val="bg1"/>
              </a:solidFill>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 name="Espace réservé pour une image  2" descr="Espace réservé pour une image  2"/>
          <p:cNvPicPr>
            <a:picLocks noGrp="1" noChangeAspect="1"/>
          </p:cNvPicPr>
          <p:nvPr>
            <p:ph type="pic" idx="4294967295"/>
          </p:nvPr>
        </p:nvPicPr>
        <p:blipFill>
          <a:blip r:embed="rId3"/>
          <a:srcRect/>
          <a:stretch>
            <a:fillRect/>
          </a:stretch>
        </p:blipFill>
        <p:spPr>
          <a:xfrm>
            <a:off x="247424" y="225425"/>
            <a:ext cx="7344504" cy="5193308"/>
          </a:xfrm>
          <a:prstGeom prst="rect">
            <a:avLst/>
          </a:prstGeom>
        </p:spPr>
      </p:pic>
      <p:sp>
        <p:nvSpPr>
          <p:cNvPr id="228" name="Espace réservé du texte 2"/>
          <p:cNvSpPr txBox="1">
            <a:spLocks noGrp="1"/>
          </p:cNvSpPr>
          <p:nvPr>
            <p:ph type="body" sz="half" idx="4294967295"/>
          </p:nvPr>
        </p:nvSpPr>
        <p:spPr>
          <a:xfrm>
            <a:off x="227239" y="5652650"/>
            <a:ext cx="11717337" cy="1503362"/>
          </a:xfrm>
          <a:prstGeom prst="rect">
            <a:avLst/>
          </a:prstGeom>
        </p:spPr>
        <p:txBody>
          <a:bodyPr/>
          <a:lstStyle/>
          <a:p>
            <a:pPr marL="0" indent="0" algn="ctr">
              <a:buNone/>
            </a:pPr>
            <a:r>
              <a:rPr sz="1100" dirty="0">
                <a:solidFill>
                  <a:schemeClr val="bg1"/>
                </a:solidFill>
              </a:rPr>
              <a:t>El </a:t>
            </a:r>
            <a:r>
              <a:rPr sz="1100" dirty="0" err="1">
                <a:solidFill>
                  <a:schemeClr val="bg1"/>
                </a:solidFill>
              </a:rPr>
              <a:t>Núvol</a:t>
            </a:r>
            <a:r>
              <a:rPr sz="1100" dirty="0">
                <a:solidFill>
                  <a:schemeClr val="bg1"/>
                </a:solidFill>
              </a:rPr>
              <a:t> [The Cloud]: A Board Game to Rethink Barcelona’s Zona Franca (Roger Paez, Jordi Mansilla, ETSALS, Barcelona 2018-19)</a:t>
            </a:r>
          </a:p>
        </p:txBody>
      </p:sp>
      <p:pic>
        <p:nvPicPr>
          <p:cNvPr id="229" name="Figure 04_eN_PLAYING_.jpgGoogle Shape;158;p14" descr="Figure 04_eN_PLAYING_.jpgGoogle Shape;158;p14"/>
          <p:cNvPicPr>
            <a:picLocks noChangeAspect="1"/>
          </p:cNvPicPr>
          <p:nvPr/>
        </p:nvPicPr>
        <p:blipFill>
          <a:blip r:embed="rId4"/>
          <a:stretch>
            <a:fillRect/>
          </a:stretch>
        </p:blipFill>
        <p:spPr>
          <a:xfrm>
            <a:off x="7682275" y="215652"/>
            <a:ext cx="4262301" cy="5192845"/>
          </a:xfrm>
          <a:prstGeom prst="rect">
            <a:avLst/>
          </a:prstGeom>
          <a:ln w="12700">
            <a:miter lim="400000"/>
          </a:ln>
        </p:spPr>
      </p:pic>
      <p:sp>
        <p:nvSpPr>
          <p:cNvPr id="5" name="ZoneTexte 4">
            <a:extLst>
              <a:ext uri="{FF2B5EF4-FFF2-40B4-BE49-F238E27FC236}">
                <a16:creationId xmlns:a16="http://schemas.microsoft.com/office/drawing/2014/main" id="{0F122945-41A8-48FE-8C8E-6EC199B3FCFB}"/>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02 – CREATIVE OPPORTUNITY</a:t>
            </a:r>
            <a:endParaRPr dirty="0">
              <a:solidFill>
                <a:schemeClr val="bg1"/>
              </a:solidFill>
            </a:endParaRP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62"/>
        <p:cNvGrpSpPr/>
        <p:nvPr/>
      </p:nvGrpSpPr>
      <p:grpSpPr>
        <a:xfrm>
          <a:off x="0" y="0"/>
          <a:ext cx="0" cy="0"/>
          <a:chOff x="0" y="0"/>
          <a:chExt cx="0" cy="0"/>
        </a:xfrm>
      </p:grpSpPr>
      <p:sp>
        <p:nvSpPr>
          <p:cNvPr id="163" name="Google Shape;163;p15"/>
          <p:cNvSpPr txBox="1"/>
          <p:nvPr/>
        </p:nvSpPr>
        <p:spPr>
          <a:xfrm>
            <a:off x="5281000" y="66400"/>
            <a:ext cx="1630000" cy="363600"/>
          </a:xfrm>
          <a:prstGeom prst="rect">
            <a:avLst/>
          </a:prstGeom>
          <a:noFill/>
          <a:ln>
            <a:noFill/>
          </a:ln>
        </p:spPr>
        <p:txBody>
          <a:bodyPr spcFirstLastPara="1" wrap="square" lIns="121900" tIns="121900" rIns="121900" bIns="121900" anchor="t" anchorCtr="0">
            <a:noAutofit/>
          </a:bodyPr>
          <a:lstStyle/>
          <a:p>
            <a:pPr algn="r">
              <a:buClr>
                <a:srgbClr val="000000"/>
              </a:buClr>
              <a:buSzPts val="800"/>
            </a:pPr>
            <a:r>
              <a:rPr lang="en-GB" sz="1067" b="1">
                <a:solidFill>
                  <a:schemeClr val="dk1"/>
                </a:solidFill>
                <a:latin typeface="Open Sans"/>
                <a:ea typeface="Open Sans"/>
                <a:cs typeface="Open Sans"/>
                <a:sym typeface="Open Sans"/>
              </a:rPr>
              <a:t>SUrF</a:t>
            </a:r>
            <a:r>
              <a:rPr lang="en-GB" sz="1067">
                <a:solidFill>
                  <a:schemeClr val="dk1"/>
                </a:solidFill>
                <a:latin typeface="Open Sans"/>
                <a:ea typeface="Open Sans"/>
                <a:cs typeface="Open Sans"/>
                <a:sym typeface="Open Sans"/>
              </a:rPr>
              <a:t> Situation Rooms</a:t>
            </a:r>
            <a:endParaRPr sz="1067">
              <a:solidFill>
                <a:schemeClr val="dk1"/>
              </a:solidFill>
              <a:latin typeface="Rethink Sans"/>
              <a:ea typeface="Rethink Sans"/>
              <a:cs typeface="Rethink Sans"/>
              <a:sym typeface="Rethink Sans"/>
            </a:endParaRPr>
          </a:p>
        </p:txBody>
      </p:sp>
      <p:pic>
        <p:nvPicPr>
          <p:cNvPr id="164" name="Google Shape;164;p15" title="Figure 05_eN_RESULT_B_.jpg"/>
          <p:cNvPicPr preferRelativeResize="0"/>
          <p:nvPr/>
        </p:nvPicPr>
        <p:blipFill rotWithShape="1">
          <a:blip r:embed="rId3">
            <a:alphaModFix/>
          </a:blip>
          <a:srcRect/>
          <a:stretch/>
        </p:blipFill>
        <p:spPr>
          <a:xfrm>
            <a:off x="1" y="1"/>
            <a:ext cx="6895063" cy="6858001"/>
          </a:xfrm>
          <a:prstGeom prst="rect">
            <a:avLst/>
          </a:prstGeom>
          <a:noFill/>
          <a:ln>
            <a:noFill/>
          </a:ln>
        </p:spPr>
      </p:pic>
      <p:grpSp>
        <p:nvGrpSpPr>
          <p:cNvPr id="165" name="Google Shape;165;p15"/>
          <p:cNvGrpSpPr/>
          <p:nvPr/>
        </p:nvGrpSpPr>
        <p:grpSpPr>
          <a:xfrm>
            <a:off x="8966367" y="94334"/>
            <a:ext cx="3123901" cy="6669333"/>
            <a:chOff x="6716125" y="141500"/>
            <a:chExt cx="2342926" cy="5002000"/>
          </a:xfrm>
        </p:grpSpPr>
        <p:pic>
          <p:nvPicPr>
            <p:cNvPr id="166" name="Google Shape;166;p15" title="eN_RESULT_2.jpg"/>
            <p:cNvPicPr preferRelativeResize="0"/>
            <p:nvPr/>
          </p:nvPicPr>
          <p:blipFill rotWithShape="1">
            <a:blip r:embed="rId4">
              <a:alphaModFix/>
            </a:blip>
            <a:srcRect r="50176"/>
            <a:stretch/>
          </p:blipFill>
          <p:spPr>
            <a:xfrm>
              <a:off x="6716125" y="141500"/>
              <a:ext cx="2312248" cy="2526724"/>
            </a:xfrm>
            <a:prstGeom prst="rect">
              <a:avLst/>
            </a:prstGeom>
            <a:noFill/>
            <a:ln>
              <a:noFill/>
            </a:ln>
          </p:spPr>
        </p:pic>
        <p:pic>
          <p:nvPicPr>
            <p:cNvPr id="167" name="Google Shape;167;p15" title="eN_RESULT_2.jpg"/>
            <p:cNvPicPr preferRelativeResize="0"/>
            <p:nvPr/>
          </p:nvPicPr>
          <p:blipFill rotWithShape="1">
            <a:blip r:embed="rId4">
              <a:alphaModFix/>
            </a:blip>
            <a:srcRect l="50176"/>
            <a:stretch/>
          </p:blipFill>
          <p:spPr>
            <a:xfrm>
              <a:off x="6746803" y="2616776"/>
              <a:ext cx="2312248" cy="2526724"/>
            </a:xfrm>
            <a:prstGeom prst="rect">
              <a:avLst/>
            </a:prstGeom>
            <a:noFill/>
            <a:ln>
              <a:noFill/>
            </a:ln>
          </p:spPr>
        </p:pic>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40" name="Espace réservé pour une image  2" descr="Espace réservé pour une image  2"/>
          <p:cNvPicPr>
            <a:picLocks noGrp="1" noChangeAspect="1"/>
          </p:cNvPicPr>
          <p:nvPr>
            <p:ph type="pic" idx="4294967295"/>
          </p:nvPr>
        </p:nvPicPr>
        <p:blipFill>
          <a:blip r:embed="rId3"/>
          <a:srcRect/>
          <a:stretch>
            <a:fillRect/>
          </a:stretch>
        </p:blipFill>
        <p:spPr>
          <a:xfrm>
            <a:off x="1189037" y="165100"/>
            <a:ext cx="9813925" cy="6540500"/>
          </a:xfrm>
          <a:prstGeom prst="rect">
            <a:avLst/>
          </a:prstGeom>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 name="Espace réservé pour une image  2" descr="Espace réservé pour une image  2"/>
          <p:cNvPicPr>
            <a:picLocks noGrp="1" noChangeAspect="1"/>
          </p:cNvPicPr>
          <p:nvPr>
            <p:ph type="pic" idx="4294967295"/>
          </p:nvPr>
        </p:nvPicPr>
        <p:blipFill>
          <a:blip r:embed="rId3"/>
          <a:srcRect/>
          <a:stretch>
            <a:fillRect/>
          </a:stretch>
        </p:blipFill>
        <p:spPr>
          <a:xfrm>
            <a:off x="229570" y="236538"/>
            <a:ext cx="11752262" cy="2719387"/>
          </a:xfrm>
          <a:prstGeom prst="rect">
            <a:avLst/>
          </a:prstGeom>
        </p:spPr>
      </p:pic>
      <p:sp>
        <p:nvSpPr>
          <p:cNvPr id="246" name="Espace réservé du texte 2"/>
          <p:cNvSpPr txBox="1">
            <a:spLocks noGrp="1"/>
          </p:cNvSpPr>
          <p:nvPr>
            <p:ph type="body" sz="quarter" idx="4294967295"/>
          </p:nvPr>
        </p:nvSpPr>
        <p:spPr>
          <a:xfrm>
            <a:off x="141355" y="3183238"/>
            <a:ext cx="3070225" cy="2417762"/>
          </a:xfrm>
          <a:prstGeom prst="rect">
            <a:avLst/>
          </a:prstGeom>
        </p:spPr>
        <p:txBody>
          <a:bodyPr/>
          <a:lstStyle/>
          <a:p>
            <a:pPr marL="0" indent="0" algn="l">
              <a:buNone/>
            </a:pPr>
            <a:r>
              <a:rPr sz="1100" dirty="0">
                <a:solidFill>
                  <a:schemeClr val="bg1"/>
                </a:solidFill>
              </a:rPr>
              <a:t>Community Plugins: Microarchitectures for Superblock Community-Building </a:t>
            </a:r>
            <a:br>
              <a:rPr sz="1100" dirty="0">
                <a:solidFill>
                  <a:schemeClr val="bg1"/>
                </a:solidFill>
              </a:rPr>
            </a:br>
            <a:r>
              <a:rPr sz="1100" dirty="0">
                <a:solidFill>
                  <a:schemeClr val="bg1"/>
                </a:solidFill>
              </a:rPr>
              <a:t>(Roger Paez, Toni Montes, </a:t>
            </a:r>
            <a:r>
              <a:rPr sz="1100" dirty="0" err="1">
                <a:solidFill>
                  <a:schemeClr val="bg1"/>
                </a:solidFill>
              </a:rPr>
              <a:t>Atrey</a:t>
            </a:r>
            <a:r>
              <a:rPr sz="1100" dirty="0">
                <a:solidFill>
                  <a:schemeClr val="bg1"/>
                </a:solidFill>
              </a:rPr>
              <a:t> </a:t>
            </a:r>
            <a:r>
              <a:rPr sz="1100" dirty="0" err="1">
                <a:solidFill>
                  <a:schemeClr val="bg1"/>
                </a:solidFill>
              </a:rPr>
              <a:t>Chhaya</a:t>
            </a:r>
            <a:r>
              <a:rPr sz="1100" dirty="0">
                <a:solidFill>
                  <a:schemeClr val="bg1"/>
                </a:solidFill>
              </a:rPr>
              <a:t>, </a:t>
            </a:r>
            <a:r>
              <a:rPr sz="1100" dirty="0" err="1">
                <a:solidFill>
                  <a:schemeClr val="bg1"/>
                </a:solidFill>
              </a:rPr>
              <a:t>Bhavleen</a:t>
            </a:r>
            <a:r>
              <a:rPr sz="1100" dirty="0">
                <a:solidFill>
                  <a:schemeClr val="bg1"/>
                </a:solidFill>
              </a:rPr>
              <a:t> Kaur. ELISAVA, Barcelona 201</a:t>
            </a:r>
            <a:r>
              <a:rPr lang="ca-ES" sz="1100" dirty="0">
                <a:solidFill>
                  <a:schemeClr val="bg1"/>
                </a:solidFill>
              </a:rPr>
              <a:t>9-20)</a:t>
            </a:r>
            <a:endParaRPr sz="1100" dirty="0">
              <a:solidFill>
                <a:schemeClr val="bg1"/>
              </a:solidFill>
            </a:endParaRPr>
          </a:p>
        </p:txBody>
      </p:sp>
      <p:pic>
        <p:nvPicPr>
          <p:cNvPr id="247" name="Figure 13_CP_RESULT_.jpgGoogle Shape;180;p17" descr="Figure 13_CP_RESULT_.jpgGoogle Shape;180;p17"/>
          <p:cNvPicPr>
            <a:picLocks noChangeAspect="1"/>
          </p:cNvPicPr>
          <p:nvPr/>
        </p:nvPicPr>
        <p:blipFill>
          <a:blip r:embed="rId4"/>
          <a:stretch>
            <a:fillRect/>
          </a:stretch>
        </p:blipFill>
        <p:spPr>
          <a:xfrm>
            <a:off x="7485663" y="3063240"/>
            <a:ext cx="4496169" cy="3297484"/>
          </a:xfrm>
          <a:prstGeom prst="rect">
            <a:avLst/>
          </a:prstGeom>
          <a:ln w="12700">
            <a:miter lim="400000"/>
          </a:ln>
        </p:spPr>
      </p:pic>
      <p:sp>
        <p:nvSpPr>
          <p:cNvPr id="5" name="ZoneTexte 4">
            <a:extLst>
              <a:ext uri="{FF2B5EF4-FFF2-40B4-BE49-F238E27FC236}">
                <a16:creationId xmlns:a16="http://schemas.microsoft.com/office/drawing/2014/main" id="{16F91C5F-73CB-4774-AEF9-92CEC64CB5C6}"/>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02 – CREATIVE OPPORTUNITY</a:t>
            </a:r>
            <a:endParaRPr dirty="0">
              <a:solidFill>
                <a:schemeClr val="bg1"/>
              </a:solidFill>
            </a:endParaRPr>
          </a:p>
        </p:txBody>
      </p:sp>
    </p:spTree>
    <p:extLst>
      <p:ext uri="{BB962C8B-B14F-4D97-AF65-F5344CB8AC3E}">
        <p14:creationId xmlns:p14="http://schemas.microsoft.com/office/powerpoint/2010/main" val="4028048233"/>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1" name="Espace réservé pour une image  2" descr="Espace réservé pour une image  2"/>
          <p:cNvPicPr>
            <a:picLocks noGrp="1" noChangeAspect="1"/>
          </p:cNvPicPr>
          <p:nvPr>
            <p:ph type="pic" idx="4294967295"/>
          </p:nvPr>
        </p:nvPicPr>
        <p:blipFill>
          <a:blip r:embed="rId3"/>
          <a:srcRect t="15212" b="15212"/>
          <a:stretch>
            <a:fillRect/>
          </a:stretch>
        </p:blipFill>
        <p:spPr>
          <a:xfrm>
            <a:off x="-28575" y="-12700"/>
            <a:ext cx="12220575" cy="6870700"/>
          </a:xfrm>
          <a:prstGeom prst="rect">
            <a:avLst/>
          </a:prstGeom>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 name="Espace réservé pour une image  2" descr="Espace réservé pour une image  2"/>
          <p:cNvPicPr>
            <a:picLocks noGrp="1" noChangeAspect="1"/>
          </p:cNvPicPr>
          <p:nvPr>
            <p:ph type="pic" idx="4294967295"/>
          </p:nvPr>
        </p:nvPicPr>
        <p:blipFill>
          <a:blip r:embed="rId3"/>
          <a:srcRect t="14670" b="14670"/>
          <a:stretch>
            <a:fillRect/>
          </a:stretch>
        </p:blipFill>
        <p:spPr>
          <a:xfrm>
            <a:off x="0" y="225425"/>
            <a:ext cx="12198467" cy="4616082"/>
          </a:xfrm>
          <a:prstGeom prst="rect">
            <a:avLst/>
          </a:prstGeom>
        </p:spPr>
      </p:pic>
      <p:sp>
        <p:nvSpPr>
          <p:cNvPr id="257" name="Espace réservé du texte 2"/>
          <p:cNvSpPr txBox="1">
            <a:spLocks noGrp="1"/>
          </p:cNvSpPr>
          <p:nvPr>
            <p:ph type="body" sz="half" idx="4294967295"/>
          </p:nvPr>
        </p:nvSpPr>
        <p:spPr>
          <a:xfrm>
            <a:off x="474664" y="5076749"/>
            <a:ext cx="11263312" cy="1487688"/>
          </a:xfrm>
          <a:prstGeom prst="rect">
            <a:avLst/>
          </a:prstGeom>
        </p:spPr>
        <p:txBody>
          <a:bodyPr/>
          <a:lstStyle/>
          <a:p>
            <a:pPr marL="0" indent="0" algn="ctr">
              <a:buNone/>
            </a:pPr>
            <a:r>
              <a:rPr sz="1100" dirty="0">
                <a:solidFill>
                  <a:schemeClr val="bg1"/>
                </a:solidFill>
              </a:rPr>
              <a:t>Community Plugins (Roger Paez, Toni Montes, </a:t>
            </a:r>
            <a:r>
              <a:rPr sz="1100" dirty="0" err="1">
                <a:solidFill>
                  <a:schemeClr val="bg1"/>
                </a:solidFill>
              </a:rPr>
              <a:t>Atrey</a:t>
            </a:r>
            <a:r>
              <a:rPr sz="1100" dirty="0">
                <a:solidFill>
                  <a:schemeClr val="bg1"/>
                </a:solidFill>
              </a:rPr>
              <a:t> </a:t>
            </a:r>
            <a:r>
              <a:rPr sz="1100" dirty="0" err="1">
                <a:solidFill>
                  <a:schemeClr val="bg1"/>
                </a:solidFill>
              </a:rPr>
              <a:t>Chhaya</a:t>
            </a:r>
            <a:r>
              <a:rPr sz="1100" dirty="0">
                <a:solidFill>
                  <a:schemeClr val="bg1"/>
                </a:solidFill>
              </a:rPr>
              <a:t>, </a:t>
            </a:r>
            <a:r>
              <a:rPr sz="1100" dirty="0" err="1">
                <a:solidFill>
                  <a:schemeClr val="bg1"/>
                </a:solidFill>
              </a:rPr>
              <a:t>Bhavleen</a:t>
            </a:r>
            <a:r>
              <a:rPr sz="1100" dirty="0">
                <a:solidFill>
                  <a:schemeClr val="bg1"/>
                </a:solidFill>
              </a:rPr>
              <a:t> Kaur. ELISAVA, Barcelona 2019-20)</a:t>
            </a:r>
          </a:p>
        </p:txBody>
      </p:sp>
      <p:sp>
        <p:nvSpPr>
          <p:cNvPr id="4" name="ZoneTexte 4">
            <a:extLst>
              <a:ext uri="{FF2B5EF4-FFF2-40B4-BE49-F238E27FC236}">
                <a16:creationId xmlns:a16="http://schemas.microsoft.com/office/drawing/2014/main" id="{A1E94DF4-088F-429F-B39D-9536B4FDEABA}"/>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02 – CREATIVE OPPORTUNITY</a:t>
            </a:r>
            <a:endParaRPr dirty="0">
              <a:solidFill>
                <a:schemeClr val="bg1"/>
              </a:solidFill>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 name="Espace réservé pour une image  2" descr="Espace réservé pour une image  2"/>
          <p:cNvPicPr>
            <a:picLocks noGrp="1" noChangeAspect="1"/>
          </p:cNvPicPr>
          <p:nvPr>
            <p:ph type="pic" idx="4294967295"/>
          </p:nvPr>
        </p:nvPicPr>
        <p:blipFill>
          <a:blip r:embed="rId3"/>
          <a:srcRect/>
          <a:stretch>
            <a:fillRect/>
          </a:stretch>
        </p:blipFill>
        <p:spPr>
          <a:xfrm>
            <a:off x="1324111" y="225425"/>
            <a:ext cx="9543775" cy="5727903"/>
          </a:xfrm>
          <a:prstGeom prst="rect">
            <a:avLst/>
          </a:prstGeom>
        </p:spPr>
      </p:pic>
      <p:sp>
        <p:nvSpPr>
          <p:cNvPr id="262" name="Espace réservé du texte 2"/>
          <p:cNvSpPr txBox="1">
            <a:spLocks noGrp="1"/>
          </p:cNvSpPr>
          <p:nvPr>
            <p:ph type="body" sz="half" idx="4294967295"/>
          </p:nvPr>
        </p:nvSpPr>
        <p:spPr>
          <a:xfrm>
            <a:off x="237331" y="6106319"/>
            <a:ext cx="11717337" cy="1503362"/>
          </a:xfrm>
          <a:prstGeom prst="rect">
            <a:avLst/>
          </a:prstGeom>
        </p:spPr>
        <p:txBody>
          <a:bodyPr/>
          <a:lstStyle/>
          <a:p>
            <a:pPr marL="0" indent="0" algn="ctr">
              <a:buNone/>
            </a:pPr>
            <a:r>
              <a:rPr lang="ca-ES" sz="1100" dirty="0">
                <a:solidFill>
                  <a:schemeClr val="bg1"/>
                </a:solidFill>
              </a:rPr>
              <a:t>S</a:t>
            </a:r>
            <a:r>
              <a:rPr sz="1100" dirty="0">
                <a:solidFill>
                  <a:schemeClr val="bg1"/>
                </a:solidFill>
              </a:rPr>
              <a:t>peculations on a Pandemic (Manuela Valtchanova, Roger Paez. ELISAVA, Barcelona 2020)</a:t>
            </a:r>
          </a:p>
        </p:txBody>
      </p:sp>
      <p:sp>
        <p:nvSpPr>
          <p:cNvPr id="4" name="ZoneTexte 4">
            <a:extLst>
              <a:ext uri="{FF2B5EF4-FFF2-40B4-BE49-F238E27FC236}">
                <a16:creationId xmlns:a16="http://schemas.microsoft.com/office/drawing/2014/main" id="{D19BD077-A5E6-4844-9AFF-2C4F257A9C4A}"/>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02 – CREATIVE OPPORTUNITY</a:t>
            </a:r>
            <a:endParaRPr dirty="0">
              <a:solidFill>
                <a:schemeClr val="bg1"/>
              </a:solidFill>
            </a:endParaRP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 name="Figure 14_CP_RESULT_.jpgGoogle Shape;191;p19" descr="Figure 14_CP_RESULT_.jpgGoogle Shape;191;p19"/>
          <p:cNvPicPr>
            <a:picLocks noChangeAspect="1"/>
          </p:cNvPicPr>
          <p:nvPr/>
        </p:nvPicPr>
        <p:blipFill>
          <a:blip r:embed="rId3"/>
          <a:srcRect b="3458"/>
          <a:stretch>
            <a:fillRect/>
          </a:stretch>
        </p:blipFill>
        <p:spPr>
          <a:xfrm>
            <a:off x="8717" y="-1529"/>
            <a:ext cx="12174566" cy="6293890"/>
          </a:xfrm>
          <a:prstGeom prst="rect">
            <a:avLst/>
          </a:prstGeom>
          <a:ln w="12700">
            <a:miter lim="400000"/>
          </a:ln>
        </p:spPr>
      </p:pic>
      <p:pic>
        <p:nvPicPr>
          <p:cNvPr id="267" name="Fig02.jpgGoogle Shape;203;p21" descr="Fig02.jpgGoogle Shape;203;p21"/>
          <p:cNvPicPr>
            <a:picLocks noChangeAspect="1"/>
          </p:cNvPicPr>
          <p:nvPr/>
        </p:nvPicPr>
        <p:blipFill>
          <a:blip r:embed="rId4"/>
          <a:stretch>
            <a:fillRect/>
          </a:stretch>
        </p:blipFill>
        <p:spPr>
          <a:xfrm>
            <a:off x="0" y="0"/>
            <a:ext cx="12192007" cy="6858000"/>
          </a:xfrm>
          <a:prstGeom prst="rect">
            <a:avLst/>
          </a:prstGeom>
          <a:ln w="12700">
            <a:miter lim="400000"/>
          </a:ln>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1" name="Fig03.jpgGoogle Shape;209;p22" descr="Fig03.jpgGoogle Shape;209;p22"/>
          <p:cNvPicPr>
            <a:picLocks noChangeAspect="1"/>
          </p:cNvPicPr>
          <p:nvPr/>
        </p:nvPicPr>
        <p:blipFill>
          <a:blip r:embed="rId3"/>
          <a:stretch>
            <a:fillRect/>
          </a:stretch>
        </p:blipFill>
        <p:spPr>
          <a:xfrm>
            <a:off x="0" y="0"/>
            <a:ext cx="12192006" cy="6858000"/>
          </a:xfrm>
          <a:prstGeom prst="rect">
            <a:avLst/>
          </a:prstGeom>
          <a:ln w="12700">
            <a:miter lim="400000"/>
          </a:ln>
        </p:spPr>
      </p:pic>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8023E-29D4-A2BC-0B48-2166B3D8BA7C}"/>
            </a:ext>
          </a:extLst>
        </p:cNvPr>
        <p:cNvGrpSpPr/>
        <p:nvPr/>
      </p:nvGrpSpPr>
      <p:grpSpPr>
        <a:xfrm>
          <a:off x="0" y="0"/>
          <a:ext cx="0" cy="0"/>
          <a:chOff x="0" y="0"/>
          <a:chExt cx="0" cy="0"/>
        </a:xfrm>
      </p:grpSpPr>
      <p:pic>
        <p:nvPicPr>
          <p:cNvPr id="275" name="Espace réservé pour une image  2" descr="Espace réservé pour une image  2">
            <a:extLst>
              <a:ext uri="{FF2B5EF4-FFF2-40B4-BE49-F238E27FC236}">
                <a16:creationId xmlns:a16="http://schemas.microsoft.com/office/drawing/2014/main" id="{90728D50-92EB-1DFD-D0C3-3A5CFDD21E59}"/>
              </a:ext>
            </a:extLst>
          </p:cNvPr>
          <p:cNvPicPr>
            <a:picLocks noGrp="1" noChangeAspect="1"/>
          </p:cNvPicPr>
          <p:nvPr>
            <p:ph type="pic" idx="4294967295"/>
          </p:nvPr>
        </p:nvPicPr>
        <p:blipFill>
          <a:blip r:embed="rId3"/>
          <a:srcRect/>
          <a:stretch>
            <a:fillRect/>
          </a:stretch>
        </p:blipFill>
        <p:spPr>
          <a:xfrm>
            <a:off x="1964170" y="149226"/>
            <a:ext cx="8263660" cy="5842673"/>
          </a:xfrm>
          <a:prstGeom prst="rect">
            <a:avLst/>
          </a:prstGeom>
        </p:spPr>
      </p:pic>
      <p:sp>
        <p:nvSpPr>
          <p:cNvPr id="4" name="ZoneTexte 4">
            <a:extLst>
              <a:ext uri="{FF2B5EF4-FFF2-40B4-BE49-F238E27FC236}">
                <a16:creationId xmlns:a16="http://schemas.microsoft.com/office/drawing/2014/main" id="{455BD4CA-0675-72E4-4869-F6C6DCAA2EDA}"/>
              </a:ext>
            </a:extLst>
          </p:cNvPr>
          <p:cNvSpPr txBox="1"/>
          <p:nvPr/>
        </p:nvSpPr>
        <p:spPr>
          <a:xfrm>
            <a:off x="247424" y="6482824"/>
            <a:ext cx="3925493" cy="1846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02 – CREATIVE OPPORTUNITY</a:t>
            </a:r>
            <a:endParaRPr dirty="0">
              <a:solidFill>
                <a:schemeClr val="bg1"/>
              </a:solidFill>
            </a:endParaRPr>
          </a:p>
        </p:txBody>
      </p:sp>
      <p:sp>
        <p:nvSpPr>
          <p:cNvPr id="2" name="Espace réservé du texte 2">
            <a:extLst>
              <a:ext uri="{FF2B5EF4-FFF2-40B4-BE49-F238E27FC236}">
                <a16:creationId xmlns:a16="http://schemas.microsoft.com/office/drawing/2014/main" id="{0D4565F3-0997-9BCC-43C8-BD2C5373F323}"/>
              </a:ext>
            </a:extLst>
          </p:cNvPr>
          <p:cNvSpPr txBox="1">
            <a:spLocks/>
          </p:cNvSpPr>
          <p:nvPr/>
        </p:nvSpPr>
        <p:spPr>
          <a:xfrm>
            <a:off x="237331" y="6106319"/>
            <a:ext cx="11717337" cy="1503362"/>
          </a:xfrm>
          <a:prstGeom prst="rect">
            <a:avLst/>
          </a:prstGeom>
        </p:spPr>
        <p:txBody>
          <a:bodyPr/>
          <a:lstStyle>
            <a:lvl1pPr marL="228600" marR="0" indent="-228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eaLnBrk="1" latinLnBrk="0" hangingPunct="1">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a:lstStyle>
          <a:p>
            <a:pPr marL="0" indent="0" algn="ctr">
              <a:buNone/>
            </a:pPr>
            <a:r>
              <a:rPr lang="ca-ES" sz="1100" dirty="0" err="1">
                <a:solidFill>
                  <a:schemeClr val="bg1"/>
                </a:solidFill>
              </a:rPr>
              <a:t>Infrastructures</a:t>
            </a:r>
            <a:r>
              <a:rPr lang="ca-ES" sz="1100" dirty="0">
                <a:solidFill>
                  <a:schemeClr val="bg1"/>
                </a:solidFill>
              </a:rPr>
              <a:t> for </a:t>
            </a:r>
            <a:r>
              <a:rPr lang="ca-ES" sz="1100" dirty="0" err="1">
                <a:solidFill>
                  <a:schemeClr val="bg1"/>
                </a:solidFill>
              </a:rPr>
              <a:t>Public</a:t>
            </a:r>
            <a:r>
              <a:rPr lang="ca-ES" sz="1100" dirty="0">
                <a:solidFill>
                  <a:schemeClr val="bg1"/>
                </a:solidFill>
              </a:rPr>
              <a:t> </a:t>
            </a:r>
            <a:r>
              <a:rPr lang="ca-ES" sz="1100" dirty="0" err="1">
                <a:solidFill>
                  <a:schemeClr val="bg1"/>
                </a:solidFill>
              </a:rPr>
              <a:t>Space</a:t>
            </a:r>
            <a:r>
              <a:rPr lang="ca-ES" sz="1100" dirty="0">
                <a:solidFill>
                  <a:schemeClr val="bg1"/>
                </a:solidFill>
              </a:rPr>
              <a:t> </a:t>
            </a:r>
            <a:r>
              <a:rPr lang="ca-ES" sz="1100" dirty="0" err="1">
                <a:solidFill>
                  <a:schemeClr val="bg1"/>
                </a:solidFill>
              </a:rPr>
              <a:t>Interaction</a:t>
            </a:r>
            <a:r>
              <a:rPr lang="ca-ES" sz="1100" dirty="0">
                <a:solidFill>
                  <a:schemeClr val="bg1"/>
                </a:solidFill>
              </a:rPr>
              <a:t> (Roger Paez, Manuela Valtchanova, Toni Montes, Curro Claret. ELISAVA, Barcelona 2020)</a:t>
            </a:r>
          </a:p>
        </p:txBody>
      </p:sp>
    </p:spTree>
    <p:extLst>
      <p:ext uri="{BB962C8B-B14F-4D97-AF65-F5344CB8AC3E}">
        <p14:creationId xmlns:p14="http://schemas.microsoft.com/office/powerpoint/2010/main" val="733239951"/>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19"/>
        <p:cNvGrpSpPr/>
        <p:nvPr/>
      </p:nvGrpSpPr>
      <p:grpSpPr>
        <a:xfrm>
          <a:off x="0" y="0"/>
          <a:ext cx="0" cy="0"/>
          <a:chOff x="0" y="0"/>
          <a:chExt cx="0" cy="0"/>
        </a:xfrm>
      </p:grpSpPr>
      <p:sp>
        <p:nvSpPr>
          <p:cNvPr id="220" name="Google Shape;220;p24"/>
          <p:cNvSpPr txBox="1"/>
          <p:nvPr/>
        </p:nvSpPr>
        <p:spPr>
          <a:xfrm>
            <a:off x="5281000" y="66400"/>
            <a:ext cx="1630000" cy="363600"/>
          </a:xfrm>
          <a:prstGeom prst="rect">
            <a:avLst/>
          </a:prstGeom>
          <a:noFill/>
          <a:ln>
            <a:noFill/>
          </a:ln>
        </p:spPr>
        <p:txBody>
          <a:bodyPr spcFirstLastPara="1" wrap="square" lIns="121900" tIns="121900" rIns="121900" bIns="121900" anchor="t" anchorCtr="0">
            <a:noAutofit/>
          </a:bodyPr>
          <a:lstStyle/>
          <a:p>
            <a:pPr algn="r">
              <a:buClr>
                <a:srgbClr val="000000"/>
              </a:buClr>
              <a:buSzPts val="800"/>
            </a:pPr>
            <a:r>
              <a:rPr lang="en-GB" sz="1067" b="1">
                <a:solidFill>
                  <a:schemeClr val="dk1"/>
                </a:solidFill>
                <a:latin typeface="Open Sans"/>
                <a:ea typeface="Open Sans"/>
                <a:cs typeface="Open Sans"/>
                <a:sym typeface="Open Sans"/>
              </a:rPr>
              <a:t>SUrF</a:t>
            </a:r>
            <a:r>
              <a:rPr lang="en-GB" sz="1067">
                <a:solidFill>
                  <a:schemeClr val="dk1"/>
                </a:solidFill>
                <a:latin typeface="Open Sans"/>
                <a:ea typeface="Open Sans"/>
                <a:cs typeface="Open Sans"/>
                <a:sym typeface="Open Sans"/>
              </a:rPr>
              <a:t> Situation Rooms</a:t>
            </a:r>
            <a:endParaRPr sz="1067">
              <a:solidFill>
                <a:schemeClr val="dk1"/>
              </a:solidFill>
              <a:latin typeface="Rethink Sans"/>
              <a:ea typeface="Rethink Sans"/>
              <a:cs typeface="Rethink Sans"/>
              <a:sym typeface="Rethink Sans"/>
            </a:endParaRPr>
          </a:p>
        </p:txBody>
      </p:sp>
      <p:pic>
        <p:nvPicPr>
          <p:cNvPr id="221" name="Google Shape;221;p24" title="Figure 10_H2080_RESULT_.jpg"/>
          <p:cNvPicPr preferRelativeResize="0"/>
          <p:nvPr/>
        </p:nvPicPr>
        <p:blipFill rotWithShape="1">
          <a:blip r:embed="rId3">
            <a:alphaModFix/>
          </a:blip>
          <a:srcRect/>
          <a:stretch/>
        </p:blipFill>
        <p:spPr>
          <a:xfrm>
            <a:off x="203200" y="66401"/>
            <a:ext cx="11785605" cy="5524503"/>
          </a:xfrm>
          <a:prstGeom prst="rect">
            <a:avLst/>
          </a:prstGeom>
          <a:noFill/>
          <a:ln>
            <a:noFill/>
          </a:ln>
        </p:spPr>
      </p:pic>
      <p:pic>
        <p:nvPicPr>
          <p:cNvPr id="222" name="Google Shape;222;p24" title="Tiago_Rosado_5.2_Future Scenarios_200423_Page_1.jpg"/>
          <p:cNvPicPr preferRelativeResize="0"/>
          <p:nvPr/>
        </p:nvPicPr>
        <p:blipFill rotWithShape="1">
          <a:blip r:embed="rId4">
            <a:alphaModFix/>
          </a:blip>
          <a:srcRect l="50118" t="4936" r="9872" b="71013"/>
          <a:stretch/>
        </p:blipFill>
        <p:spPr>
          <a:xfrm>
            <a:off x="-101599" y="5617668"/>
            <a:ext cx="2670257" cy="1138731"/>
          </a:xfrm>
          <a:prstGeom prst="rect">
            <a:avLst/>
          </a:prstGeom>
          <a:noFill/>
          <a:ln>
            <a:noFill/>
          </a:ln>
        </p:spPr>
      </p:pic>
      <p:pic>
        <p:nvPicPr>
          <p:cNvPr id="223" name="Google Shape;223;p24" title="Tiago_Rosado_5.2_Future Scenarios_200423_Page_2.jpg"/>
          <p:cNvPicPr preferRelativeResize="0"/>
          <p:nvPr/>
        </p:nvPicPr>
        <p:blipFill rotWithShape="1">
          <a:blip r:embed="rId5">
            <a:alphaModFix/>
          </a:blip>
          <a:srcRect l="52323" t="4917" r="7238" b="71033"/>
          <a:stretch/>
        </p:blipFill>
        <p:spPr>
          <a:xfrm>
            <a:off x="4028440" y="5617667"/>
            <a:ext cx="2698881" cy="1138731"/>
          </a:xfrm>
          <a:prstGeom prst="rect">
            <a:avLst/>
          </a:prstGeom>
          <a:noFill/>
          <a:ln>
            <a:noFill/>
          </a:ln>
        </p:spPr>
      </p:pic>
      <p:pic>
        <p:nvPicPr>
          <p:cNvPr id="224" name="Google Shape;224;p24" title="Tiago_Rosado_5.2_Future Scenarios_200423_Page_3.jpg"/>
          <p:cNvPicPr preferRelativeResize="0"/>
          <p:nvPr/>
        </p:nvPicPr>
        <p:blipFill rotWithShape="1">
          <a:blip r:embed="rId6">
            <a:alphaModFix/>
          </a:blip>
          <a:srcRect l="52790" t="4824" r="7200" b="71846"/>
          <a:stretch/>
        </p:blipFill>
        <p:spPr>
          <a:xfrm>
            <a:off x="8127117" y="5634721"/>
            <a:ext cx="2670257" cy="110462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28"/>
        <p:cNvGrpSpPr/>
        <p:nvPr/>
      </p:nvGrpSpPr>
      <p:grpSpPr>
        <a:xfrm>
          <a:off x="0" y="0"/>
          <a:ext cx="0" cy="0"/>
          <a:chOff x="0" y="0"/>
          <a:chExt cx="0" cy="0"/>
        </a:xfrm>
      </p:grpSpPr>
      <p:sp>
        <p:nvSpPr>
          <p:cNvPr id="229" name="Google Shape;229;p25"/>
          <p:cNvSpPr txBox="1"/>
          <p:nvPr/>
        </p:nvSpPr>
        <p:spPr>
          <a:xfrm>
            <a:off x="5281000" y="66400"/>
            <a:ext cx="1630000" cy="363600"/>
          </a:xfrm>
          <a:prstGeom prst="rect">
            <a:avLst/>
          </a:prstGeom>
          <a:noFill/>
          <a:ln>
            <a:noFill/>
          </a:ln>
        </p:spPr>
        <p:txBody>
          <a:bodyPr spcFirstLastPara="1" wrap="square" lIns="121900" tIns="121900" rIns="121900" bIns="121900" anchor="t" anchorCtr="0">
            <a:noAutofit/>
          </a:bodyPr>
          <a:lstStyle/>
          <a:p>
            <a:pPr algn="r">
              <a:buClr>
                <a:srgbClr val="000000"/>
              </a:buClr>
              <a:buSzPts val="800"/>
            </a:pPr>
            <a:r>
              <a:rPr lang="en-GB" sz="1067" b="1">
                <a:solidFill>
                  <a:schemeClr val="dk1"/>
                </a:solidFill>
                <a:latin typeface="Open Sans"/>
                <a:ea typeface="Open Sans"/>
                <a:cs typeface="Open Sans"/>
                <a:sym typeface="Open Sans"/>
              </a:rPr>
              <a:t>SUrF</a:t>
            </a:r>
            <a:r>
              <a:rPr lang="en-GB" sz="1067">
                <a:solidFill>
                  <a:schemeClr val="dk1"/>
                </a:solidFill>
                <a:latin typeface="Open Sans"/>
                <a:ea typeface="Open Sans"/>
                <a:cs typeface="Open Sans"/>
                <a:sym typeface="Open Sans"/>
              </a:rPr>
              <a:t> Situation Rooms</a:t>
            </a:r>
            <a:endParaRPr sz="1067">
              <a:solidFill>
                <a:schemeClr val="dk1"/>
              </a:solidFill>
              <a:latin typeface="Rethink Sans"/>
              <a:ea typeface="Rethink Sans"/>
              <a:cs typeface="Rethink Sans"/>
              <a:sym typeface="Rethink Sans"/>
            </a:endParaRPr>
          </a:p>
        </p:txBody>
      </p:sp>
      <p:pic>
        <p:nvPicPr>
          <p:cNvPr id="230" name="Google Shape;230;p25" title="Fig10.jpg"/>
          <p:cNvPicPr preferRelativeResize="0"/>
          <p:nvPr/>
        </p:nvPicPr>
        <p:blipFill rotWithShape="1">
          <a:blip r:embed="rId3">
            <a:alphaModFix/>
          </a:blip>
          <a:srcRect/>
          <a:stretch/>
        </p:blipFill>
        <p:spPr>
          <a:xfrm>
            <a:off x="42333" y="203200"/>
            <a:ext cx="6741136" cy="2593768"/>
          </a:xfrm>
          <a:prstGeom prst="rect">
            <a:avLst/>
          </a:prstGeom>
          <a:noFill/>
          <a:ln>
            <a:noFill/>
          </a:ln>
        </p:spPr>
      </p:pic>
      <p:pic>
        <p:nvPicPr>
          <p:cNvPr id="231" name="Google Shape;231;p25" title="Fig11.jpg"/>
          <p:cNvPicPr preferRelativeResize="0"/>
          <p:nvPr/>
        </p:nvPicPr>
        <p:blipFill rotWithShape="1">
          <a:blip r:embed="rId4">
            <a:alphaModFix/>
          </a:blip>
          <a:srcRect/>
          <a:stretch/>
        </p:blipFill>
        <p:spPr>
          <a:xfrm>
            <a:off x="6852134" y="203201"/>
            <a:ext cx="5136665" cy="6481769"/>
          </a:xfrm>
          <a:prstGeom prst="rect">
            <a:avLst/>
          </a:prstGeom>
          <a:noFill/>
          <a:ln>
            <a:noFill/>
          </a:ln>
        </p:spPr>
      </p:pic>
      <p:pic>
        <p:nvPicPr>
          <p:cNvPr id="232" name="Google Shape;232;p25" title="Fig09.jpg"/>
          <p:cNvPicPr preferRelativeResize="0"/>
          <p:nvPr/>
        </p:nvPicPr>
        <p:blipFill rotWithShape="1">
          <a:blip r:embed="rId5">
            <a:alphaModFix/>
          </a:blip>
          <a:srcRect l="85651" t="70394" r="5472" b="25886"/>
          <a:stretch/>
        </p:blipFill>
        <p:spPr>
          <a:xfrm>
            <a:off x="42333" y="66401"/>
            <a:ext cx="1450899" cy="42986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 name="Espace réservé du texte 1"/>
          <p:cNvSpPr txBox="1">
            <a:spLocks noGrp="1"/>
          </p:cNvSpPr>
          <p:nvPr>
            <p:ph type="body" sz="quarter" idx="1"/>
          </p:nvPr>
        </p:nvSpPr>
        <p:spPr>
          <a:prstGeom prst="rect">
            <a:avLst/>
          </a:prstGeom>
        </p:spPr>
        <p:txBody>
          <a:bodyPr/>
          <a:lstStyle/>
          <a:p>
            <a:r>
              <a:t>03</a:t>
            </a:r>
          </a:p>
        </p:txBody>
      </p:sp>
      <p:sp>
        <p:nvSpPr>
          <p:cNvPr id="297" name="Espace réservé du texte 7"/>
          <p:cNvSpPr>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rPr lang="en-GB" dirty="0"/>
              <a:t>SITUATION ROOMS </a:t>
            </a:r>
            <a:br>
              <a:rPr lang="en-GB" dirty="0"/>
            </a:br>
            <a:r>
              <a:rPr lang="en-GB" dirty="0"/>
              <a:t>AS A DESIGN METHODOLOGY</a:t>
            </a:r>
          </a:p>
        </p:txBody>
      </p:sp>
      <p:sp>
        <p:nvSpPr>
          <p:cNvPr id="4" name="ZoneTexte 4">
            <a:extLst>
              <a:ext uri="{FF2B5EF4-FFF2-40B4-BE49-F238E27FC236}">
                <a16:creationId xmlns:a16="http://schemas.microsoft.com/office/drawing/2014/main" id="{E3C5020A-36FA-4B4A-899C-3734118EA932}"/>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Espace réservé du texte 2"/>
          <p:cNvSpPr txBox="1">
            <a:spLocks noGrp="1"/>
          </p:cNvSpPr>
          <p:nvPr>
            <p:ph type="body" idx="1"/>
          </p:nvPr>
        </p:nvSpPr>
        <p:spPr>
          <a:xfrm>
            <a:off x="247423" y="157842"/>
            <a:ext cx="8174492" cy="4993443"/>
          </a:xfrm>
          <a:prstGeom prst="rect">
            <a:avLst/>
          </a:prstGeom>
        </p:spPr>
        <p:txBody>
          <a:bodyPr/>
          <a:lstStyle/>
          <a:p>
            <a:pPr>
              <a:defRPr sz="2200"/>
            </a:pPr>
            <a:r>
              <a:rPr dirty="0"/>
              <a:t>[Definition] </a:t>
            </a:r>
          </a:p>
          <a:p>
            <a:r>
              <a:rPr dirty="0"/>
              <a:t>Situation Rooms</a:t>
            </a:r>
          </a:p>
          <a:p>
            <a:pPr marL="457200" indent="-393700">
              <a:lnSpc>
                <a:spcPct val="115000"/>
              </a:lnSpc>
              <a:buClr>
                <a:srgbClr val="000000"/>
              </a:buClr>
              <a:buSzPts val="2200"/>
              <a:buFont typeface="Helvetica"/>
              <a:buChar char="+"/>
              <a:defRPr sz="2200">
                <a:latin typeface="+mn-lt"/>
                <a:ea typeface="+mn-ea"/>
                <a:cs typeface="+mn-cs"/>
                <a:sym typeface="Helvetica"/>
              </a:defRPr>
            </a:pPr>
            <a:endParaRPr dirty="0"/>
          </a:p>
          <a:p>
            <a:pPr>
              <a:defRPr sz="2500"/>
            </a:pPr>
            <a:r>
              <a:rPr lang="ca-ES" dirty="0" err="1"/>
              <a:t>Situation</a:t>
            </a:r>
            <a:r>
              <a:rPr lang="ca-ES" dirty="0"/>
              <a:t> </a:t>
            </a:r>
            <a:r>
              <a:rPr lang="ca-ES" dirty="0" err="1"/>
              <a:t>rooms</a:t>
            </a:r>
            <a:r>
              <a:rPr lang="ca-ES" dirty="0"/>
              <a:t> </a:t>
            </a:r>
            <a:r>
              <a:rPr lang="en-GB" dirty="0"/>
              <a:t>generate a temporary heterotopic condition conducive to exploration </a:t>
            </a:r>
            <a:r>
              <a:rPr lang="ca-ES" dirty="0" err="1"/>
              <a:t>using</a:t>
            </a:r>
            <a:r>
              <a:rPr dirty="0"/>
              <a:t> the basic tenets of play – a specific space and time, a series of (factual and self-imposed) constraints, and </a:t>
            </a:r>
            <a:r>
              <a:rPr lang="ca-ES" dirty="0" err="1"/>
              <a:t>the</a:t>
            </a:r>
            <a:r>
              <a:rPr lang="ca-ES" dirty="0"/>
              <a:t> </a:t>
            </a:r>
            <a:r>
              <a:rPr lang="ca-ES" dirty="0" err="1"/>
              <a:t>wilful</a:t>
            </a:r>
            <a:r>
              <a:rPr lang="ca-ES" dirty="0"/>
              <a:t> </a:t>
            </a:r>
            <a:r>
              <a:rPr lang="ca-ES" dirty="0" err="1"/>
              <a:t>introduction</a:t>
            </a:r>
            <a:r>
              <a:rPr lang="ca-ES" dirty="0"/>
              <a:t> of </a:t>
            </a:r>
            <a:r>
              <a:rPr dirty="0"/>
              <a:t>chance</a:t>
            </a:r>
            <a:r>
              <a:rPr lang="ca-ES" dirty="0"/>
              <a:t>.</a:t>
            </a:r>
            <a:endParaRPr dirty="0"/>
          </a:p>
        </p:txBody>
      </p:sp>
      <p:sp>
        <p:nvSpPr>
          <p:cNvPr id="5" name="ZoneTexte 4">
            <a:extLst>
              <a:ext uri="{FF2B5EF4-FFF2-40B4-BE49-F238E27FC236}">
                <a16:creationId xmlns:a16="http://schemas.microsoft.com/office/drawing/2014/main" id="{D096BBE1-AE94-43BC-B054-FFBE54DF6DF5}"/>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pour une image  2" descr="Espace réservé pour une image  2">
            <a:extLst>
              <a:ext uri="{FF2B5EF4-FFF2-40B4-BE49-F238E27FC236}">
                <a16:creationId xmlns:a16="http://schemas.microsoft.com/office/drawing/2014/main" id="{4BAF2D5A-3800-4073-919E-5FF6758F744E}"/>
              </a:ext>
            </a:extLst>
          </p:cNvPr>
          <p:cNvPicPr>
            <a:picLocks noChangeAspect="1"/>
          </p:cNvPicPr>
          <p:nvPr/>
        </p:nvPicPr>
        <p:blipFill rotWithShape="1">
          <a:blip r:embed="rId3"/>
          <a:srcRect b="1049"/>
          <a:stretch/>
        </p:blipFill>
        <p:spPr>
          <a:xfrm>
            <a:off x="1059321" y="91440"/>
            <a:ext cx="10073358" cy="626869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ZoneTexte 4">
            <a:extLst>
              <a:ext uri="{FF2B5EF4-FFF2-40B4-BE49-F238E27FC236}">
                <a16:creationId xmlns:a16="http://schemas.microsoft.com/office/drawing/2014/main" id="{13DA306A-60B1-4216-90AF-4989313AC3D3}"/>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extLst>
      <p:ext uri="{BB962C8B-B14F-4D97-AF65-F5344CB8AC3E}">
        <p14:creationId xmlns:p14="http://schemas.microsoft.com/office/powerpoint/2010/main" val="3532746492"/>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 name="Espace réservé du texte 2"/>
          <p:cNvSpPr txBox="1">
            <a:spLocks noGrp="1"/>
          </p:cNvSpPr>
          <p:nvPr>
            <p:ph type="body" idx="1"/>
          </p:nvPr>
        </p:nvSpPr>
        <p:spPr>
          <a:xfrm>
            <a:off x="247423" y="157842"/>
            <a:ext cx="8174492" cy="4993443"/>
          </a:xfrm>
          <a:prstGeom prst="rect">
            <a:avLst/>
          </a:prstGeom>
        </p:spPr>
        <p:txBody>
          <a:bodyPr/>
          <a:lstStyle/>
          <a:p>
            <a:pPr>
              <a:defRPr sz="2200"/>
            </a:pPr>
            <a:r>
              <a:rPr dirty="0"/>
              <a:t>[Objectives] </a:t>
            </a:r>
          </a:p>
          <a:p>
            <a:r>
              <a:rPr dirty="0"/>
              <a:t>Research</a:t>
            </a:r>
          </a:p>
          <a:p>
            <a:pPr marL="457200" indent="-393700">
              <a:lnSpc>
                <a:spcPct val="115000"/>
              </a:lnSpc>
              <a:buClr>
                <a:srgbClr val="000000"/>
              </a:buClr>
              <a:buSzPts val="2200"/>
              <a:buFont typeface="Helvetica"/>
              <a:buChar char="+"/>
              <a:defRPr sz="2200">
                <a:latin typeface="+mn-lt"/>
                <a:ea typeface="+mn-ea"/>
                <a:cs typeface="+mn-cs"/>
                <a:sym typeface="Helvetica"/>
              </a:defRPr>
            </a:pPr>
            <a:endParaRPr dirty="0"/>
          </a:p>
          <a:p>
            <a:pPr>
              <a:defRPr sz="2500"/>
            </a:pPr>
            <a:r>
              <a:rPr dirty="0"/>
              <a:t>To define the main challenges and hypotheses of the chosen topic, including the definition of the (physical, social and cultural) context of interest, and preparation of the research booklets and the cards needed to play the game.</a:t>
            </a:r>
          </a:p>
        </p:txBody>
      </p:sp>
      <p:sp>
        <p:nvSpPr>
          <p:cNvPr id="3" name="ZoneTexte 4">
            <a:extLst>
              <a:ext uri="{FF2B5EF4-FFF2-40B4-BE49-F238E27FC236}">
                <a16:creationId xmlns:a16="http://schemas.microsoft.com/office/drawing/2014/main" id="{058BB88F-E21A-4955-A96C-55A5ABD299D0}"/>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63"/>
        <p:cNvGrpSpPr/>
        <p:nvPr/>
      </p:nvGrpSpPr>
      <p:grpSpPr>
        <a:xfrm>
          <a:off x="0" y="0"/>
          <a:ext cx="0" cy="0"/>
          <a:chOff x="0" y="0"/>
          <a:chExt cx="0" cy="0"/>
        </a:xfrm>
      </p:grpSpPr>
      <p:pic>
        <p:nvPicPr>
          <p:cNvPr id="264" name="Google Shape;264;p30"/>
          <p:cNvPicPr preferRelativeResize="0"/>
          <p:nvPr/>
        </p:nvPicPr>
        <p:blipFill rotWithShape="1">
          <a:blip r:embed="rId3">
            <a:alphaModFix/>
          </a:blip>
          <a:srcRect/>
          <a:stretch/>
        </p:blipFill>
        <p:spPr>
          <a:xfrm>
            <a:off x="0" y="0"/>
            <a:ext cx="4845728" cy="6858000"/>
          </a:xfrm>
          <a:prstGeom prst="rect">
            <a:avLst/>
          </a:prstGeom>
          <a:noFill/>
          <a:ln>
            <a:noFill/>
          </a:ln>
        </p:spPr>
      </p:pic>
      <p:pic>
        <p:nvPicPr>
          <p:cNvPr id="265" name="Google Shape;265;p30"/>
          <p:cNvPicPr preferRelativeResize="0"/>
          <p:nvPr/>
        </p:nvPicPr>
        <p:blipFill rotWithShape="1">
          <a:blip r:embed="rId4">
            <a:alphaModFix/>
          </a:blip>
          <a:srcRect l="50000"/>
          <a:stretch/>
        </p:blipFill>
        <p:spPr>
          <a:xfrm>
            <a:off x="9501295" y="0"/>
            <a:ext cx="2424699" cy="6858000"/>
          </a:xfrm>
          <a:prstGeom prst="rect">
            <a:avLst/>
          </a:prstGeom>
          <a:noFill/>
          <a:ln>
            <a:noFill/>
          </a:ln>
        </p:spPr>
      </p:pic>
      <p:sp>
        <p:nvSpPr>
          <p:cNvPr id="266" name="Google Shape;266;p30"/>
          <p:cNvSpPr txBox="1"/>
          <p:nvPr/>
        </p:nvSpPr>
        <p:spPr>
          <a:xfrm rot="-5400000">
            <a:off x="8531324" y="3197324"/>
            <a:ext cx="6957753" cy="363600"/>
          </a:xfrm>
          <a:prstGeom prst="rect">
            <a:avLst/>
          </a:prstGeom>
          <a:noFill/>
          <a:ln>
            <a:noFill/>
          </a:ln>
        </p:spPr>
        <p:txBody>
          <a:bodyPr spcFirstLastPara="1" wrap="square" lIns="121900" tIns="121900" rIns="121900" bIns="121900" anchor="t" anchorCtr="0">
            <a:noAutofit/>
          </a:bodyPr>
          <a:lstStyle/>
          <a:p>
            <a:pPr algn="ctr">
              <a:buClr>
                <a:srgbClr val="000000"/>
              </a:buClr>
              <a:buSzPts val="800"/>
            </a:pPr>
            <a:r>
              <a:rPr lang="en-GB" sz="1067" b="1" dirty="0" err="1">
                <a:solidFill>
                  <a:schemeClr val="dk1"/>
                </a:solidFill>
                <a:latin typeface="Open Sans"/>
                <a:ea typeface="Open Sans"/>
                <a:cs typeface="Open Sans"/>
                <a:sym typeface="Open Sans"/>
              </a:rPr>
              <a:t>SUrF</a:t>
            </a:r>
            <a:r>
              <a:rPr lang="en-GB" sz="1067" b="1" dirty="0">
                <a:solidFill>
                  <a:schemeClr val="dk1"/>
                </a:solidFill>
                <a:latin typeface="Open Sans"/>
                <a:ea typeface="Open Sans"/>
                <a:cs typeface="Open Sans"/>
                <a:sym typeface="Open Sans"/>
              </a:rPr>
              <a:t> Situation Rooms_</a:t>
            </a:r>
            <a:r>
              <a:rPr lang="en-GB" sz="1067" dirty="0">
                <a:solidFill>
                  <a:schemeClr val="dk1"/>
                </a:solidFill>
                <a:latin typeface="Open Sans"/>
                <a:ea typeface="Open Sans"/>
                <a:cs typeface="Open Sans"/>
                <a:sym typeface="Open Sans"/>
              </a:rPr>
              <a:t> MEATS Elisava, initial research on precedents (activist, cultural, political, academic)</a:t>
            </a:r>
            <a:endParaRPr sz="1067" dirty="0">
              <a:solidFill>
                <a:schemeClr val="dk1"/>
              </a:solidFill>
              <a:latin typeface="Rethink Sans"/>
              <a:ea typeface="Rethink Sans"/>
              <a:cs typeface="Rethink Sans"/>
              <a:sym typeface="Rethink Sans"/>
            </a:endParaRPr>
          </a:p>
        </p:txBody>
      </p:sp>
      <p:pic>
        <p:nvPicPr>
          <p:cNvPr id="267" name="Google Shape;267;p30"/>
          <p:cNvPicPr preferRelativeResize="0"/>
          <p:nvPr/>
        </p:nvPicPr>
        <p:blipFill rotWithShape="1">
          <a:blip r:embed="rId5">
            <a:alphaModFix/>
          </a:blip>
          <a:srcRect/>
          <a:stretch/>
        </p:blipFill>
        <p:spPr>
          <a:xfrm>
            <a:off x="4655569" y="0"/>
            <a:ext cx="4849399" cy="6858000"/>
          </a:xfrm>
          <a:prstGeom prst="rect">
            <a:avLst/>
          </a:prstGeom>
          <a:noFill/>
          <a:ln>
            <a:noFill/>
          </a:ln>
        </p:spPr>
      </p:pic>
      <p:pic>
        <p:nvPicPr>
          <p:cNvPr id="268" name="Google Shape;268;p30"/>
          <p:cNvPicPr preferRelativeResize="0"/>
          <p:nvPr/>
        </p:nvPicPr>
        <p:blipFill rotWithShape="1">
          <a:blip r:embed="rId6">
            <a:alphaModFix/>
          </a:blip>
          <a:srcRect l="50000"/>
          <a:stretch/>
        </p:blipFill>
        <p:spPr>
          <a:xfrm>
            <a:off x="4655568" y="0"/>
            <a:ext cx="2424699" cy="68580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 name="Espace réservé du texte 2"/>
          <p:cNvSpPr txBox="1">
            <a:spLocks noGrp="1"/>
          </p:cNvSpPr>
          <p:nvPr>
            <p:ph type="body" idx="1"/>
          </p:nvPr>
        </p:nvSpPr>
        <p:spPr>
          <a:xfrm>
            <a:off x="247423" y="157842"/>
            <a:ext cx="8174492" cy="4993443"/>
          </a:xfrm>
          <a:prstGeom prst="rect">
            <a:avLst/>
          </a:prstGeom>
        </p:spPr>
        <p:txBody>
          <a:bodyPr/>
          <a:lstStyle/>
          <a:p>
            <a:pPr>
              <a:defRPr sz="2200"/>
            </a:pPr>
            <a:r>
              <a:rPr dirty="0"/>
              <a:t>[Objectives] </a:t>
            </a:r>
          </a:p>
          <a:p>
            <a:r>
              <a:rPr dirty="0"/>
              <a:t>Game</a:t>
            </a:r>
          </a:p>
          <a:p>
            <a:pPr marL="457200" indent="-393700">
              <a:lnSpc>
                <a:spcPct val="115000"/>
              </a:lnSpc>
              <a:buClr>
                <a:srgbClr val="000000"/>
              </a:buClr>
              <a:buSzPts val="2200"/>
              <a:buFont typeface="Helvetica"/>
              <a:buChar char="+"/>
              <a:defRPr sz="2200">
                <a:latin typeface="+mn-lt"/>
                <a:ea typeface="+mn-ea"/>
                <a:cs typeface="+mn-cs"/>
                <a:sym typeface="Helvetica"/>
              </a:defRPr>
            </a:pPr>
            <a:endParaRPr dirty="0"/>
          </a:p>
          <a:p>
            <a:pPr>
              <a:defRPr sz="2500"/>
            </a:pPr>
            <a:r>
              <a:rPr dirty="0"/>
              <a:t>In a situation room setting, use game-based practices to foster lateral thinking to explore novel ways of addressing design opportunities on the chosen topic and context, distilling them into design briefs with a potential high impact in triggering positive changes in the present.</a:t>
            </a:r>
          </a:p>
        </p:txBody>
      </p:sp>
      <p:sp>
        <p:nvSpPr>
          <p:cNvPr id="3" name="ZoneTexte 4">
            <a:extLst>
              <a:ext uri="{FF2B5EF4-FFF2-40B4-BE49-F238E27FC236}">
                <a16:creationId xmlns:a16="http://schemas.microsoft.com/office/drawing/2014/main" id="{5BCCCF91-0651-4EA5-9538-49F20B84535C}"/>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32"/>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81" name="Google Shape;281;p32"/>
          <p:cNvSpPr txBox="1"/>
          <p:nvPr/>
        </p:nvSpPr>
        <p:spPr>
          <a:xfrm rot="-5400000">
            <a:off x="6290416" y="5537984"/>
            <a:ext cx="11439568" cy="363600"/>
          </a:xfrm>
          <a:prstGeom prst="rect">
            <a:avLst/>
          </a:prstGeom>
          <a:noFill/>
          <a:ln>
            <a:noFill/>
          </a:ln>
        </p:spPr>
        <p:txBody>
          <a:bodyPr spcFirstLastPara="1" wrap="square" lIns="121900" tIns="121900" rIns="121900" bIns="121900" anchor="t" anchorCtr="0">
            <a:noAutofit/>
          </a:bodyPr>
          <a:lstStyle/>
          <a:p>
            <a:pPr algn="r">
              <a:buClr>
                <a:srgbClr val="000000"/>
              </a:buClr>
              <a:buSzPts val="800"/>
            </a:pPr>
            <a:r>
              <a:rPr lang="en-GB" sz="1067" b="1">
                <a:solidFill>
                  <a:schemeClr val="lt1"/>
                </a:solidFill>
                <a:latin typeface="Open Sans"/>
                <a:ea typeface="Open Sans"/>
                <a:cs typeface="Open Sans"/>
                <a:sym typeface="Open Sans"/>
              </a:rPr>
              <a:t>SUrF Situation Rooms_</a:t>
            </a:r>
            <a:r>
              <a:rPr lang="en-GB" sz="1067">
                <a:solidFill>
                  <a:schemeClr val="lt1"/>
                </a:solidFill>
                <a:latin typeface="Open Sans"/>
                <a:ea typeface="Open Sans"/>
                <a:cs typeface="Open Sans"/>
                <a:sym typeface="Open Sans"/>
              </a:rPr>
              <a:t> MEATS Elisava, Barcelona, 2024</a:t>
            </a:r>
            <a:endParaRPr sz="1067">
              <a:solidFill>
                <a:schemeClr val="lt1"/>
              </a:solidFill>
              <a:latin typeface="Rethink Sans"/>
              <a:ea typeface="Rethink Sans"/>
              <a:cs typeface="Rethink Sans"/>
              <a:sym typeface="Rethink San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 name="Espace réservé du texte 2"/>
          <p:cNvSpPr txBox="1">
            <a:spLocks noGrp="1"/>
          </p:cNvSpPr>
          <p:nvPr>
            <p:ph type="body" idx="1"/>
          </p:nvPr>
        </p:nvSpPr>
        <p:spPr>
          <a:xfrm>
            <a:off x="247423" y="157842"/>
            <a:ext cx="8174492" cy="4993443"/>
          </a:xfrm>
          <a:prstGeom prst="rect">
            <a:avLst/>
          </a:prstGeom>
        </p:spPr>
        <p:txBody>
          <a:bodyPr/>
          <a:lstStyle/>
          <a:p>
            <a:pPr>
              <a:defRPr sz="2200"/>
            </a:pPr>
            <a:r>
              <a:rPr dirty="0"/>
              <a:t>[Objectives] </a:t>
            </a:r>
          </a:p>
          <a:p>
            <a:r>
              <a:rPr dirty="0"/>
              <a:t>Proposals</a:t>
            </a:r>
          </a:p>
          <a:p>
            <a:pPr marL="457200" indent="-393700">
              <a:lnSpc>
                <a:spcPct val="115000"/>
              </a:lnSpc>
              <a:buClr>
                <a:srgbClr val="000000"/>
              </a:buClr>
              <a:buSzPts val="2200"/>
              <a:buFont typeface="Helvetica"/>
              <a:buChar char="+"/>
              <a:defRPr sz="2200">
                <a:latin typeface="+mn-lt"/>
                <a:ea typeface="+mn-ea"/>
                <a:cs typeface="+mn-cs"/>
                <a:sym typeface="Helvetica"/>
              </a:defRPr>
            </a:pPr>
            <a:endParaRPr dirty="0"/>
          </a:p>
          <a:p>
            <a:pPr>
              <a:defRPr sz="2500"/>
            </a:pPr>
            <a:r>
              <a:rPr dirty="0"/>
              <a:t>Responding to the design briefs generated in the previous phase. The main objective of the proposals is to test, </a:t>
            </a:r>
            <a:r>
              <a:rPr dirty="0" err="1"/>
              <a:t>visualise</a:t>
            </a:r>
            <a:r>
              <a:rPr dirty="0"/>
              <a:t> and evaluate future urban scenarios to prompt design challenges in the present.</a:t>
            </a:r>
          </a:p>
        </p:txBody>
      </p:sp>
      <p:sp>
        <p:nvSpPr>
          <p:cNvPr id="3" name="ZoneTexte 4">
            <a:extLst>
              <a:ext uri="{FF2B5EF4-FFF2-40B4-BE49-F238E27FC236}">
                <a16:creationId xmlns:a16="http://schemas.microsoft.com/office/drawing/2014/main" id="{A4538AE1-1509-40ED-AB68-6558700D54D1}"/>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92"/>
        <p:cNvGrpSpPr/>
        <p:nvPr/>
      </p:nvGrpSpPr>
      <p:grpSpPr>
        <a:xfrm>
          <a:off x="0" y="0"/>
          <a:ext cx="0" cy="0"/>
          <a:chOff x="0" y="0"/>
          <a:chExt cx="0" cy="0"/>
        </a:xfrm>
      </p:grpSpPr>
      <p:pic>
        <p:nvPicPr>
          <p:cNvPr id="293" name="Google Shape;293;p34"/>
          <p:cNvPicPr preferRelativeResize="0"/>
          <p:nvPr/>
        </p:nvPicPr>
        <p:blipFill rotWithShape="1">
          <a:blip r:embed="rId3">
            <a:alphaModFix/>
          </a:blip>
          <a:srcRect/>
          <a:stretch/>
        </p:blipFill>
        <p:spPr>
          <a:xfrm>
            <a:off x="0" y="-29094"/>
            <a:ext cx="6982691" cy="6982691"/>
          </a:xfrm>
          <a:prstGeom prst="rect">
            <a:avLst/>
          </a:prstGeom>
          <a:noFill/>
          <a:ln>
            <a:noFill/>
          </a:ln>
        </p:spPr>
      </p:pic>
      <p:sp>
        <p:nvSpPr>
          <p:cNvPr id="294" name="Google Shape;294;p34"/>
          <p:cNvSpPr txBox="1"/>
          <p:nvPr/>
        </p:nvSpPr>
        <p:spPr>
          <a:xfrm rot="-5400000">
            <a:off x="6290416" y="5537984"/>
            <a:ext cx="11439568" cy="363600"/>
          </a:xfrm>
          <a:prstGeom prst="rect">
            <a:avLst/>
          </a:prstGeom>
          <a:noFill/>
          <a:ln>
            <a:noFill/>
          </a:ln>
        </p:spPr>
        <p:txBody>
          <a:bodyPr spcFirstLastPara="1" wrap="square" lIns="121900" tIns="121900" rIns="121900" bIns="121900" anchor="t" anchorCtr="0">
            <a:noAutofit/>
          </a:bodyPr>
          <a:lstStyle/>
          <a:p>
            <a:pPr algn="r">
              <a:buClr>
                <a:srgbClr val="000000"/>
              </a:buClr>
              <a:buSzPts val="800"/>
            </a:pPr>
            <a:r>
              <a:rPr lang="en-GB" sz="1067" b="1">
                <a:solidFill>
                  <a:schemeClr val="dk1"/>
                </a:solidFill>
                <a:latin typeface="Open Sans"/>
                <a:ea typeface="Open Sans"/>
                <a:cs typeface="Open Sans"/>
                <a:sym typeface="Open Sans"/>
              </a:rPr>
              <a:t>SUrF Situation Rooms_</a:t>
            </a:r>
            <a:r>
              <a:rPr lang="en-GB" sz="1067">
                <a:solidFill>
                  <a:schemeClr val="dk1"/>
                </a:solidFill>
                <a:latin typeface="Open Sans"/>
                <a:ea typeface="Open Sans"/>
                <a:cs typeface="Open Sans"/>
                <a:sym typeface="Open Sans"/>
              </a:rPr>
              <a:t> Climatic Shelter proposal, 2024</a:t>
            </a:r>
            <a:endParaRPr sz="1067">
              <a:solidFill>
                <a:schemeClr val="dk1"/>
              </a:solidFill>
              <a:latin typeface="Rethink Sans"/>
              <a:ea typeface="Rethink Sans"/>
              <a:cs typeface="Rethink Sans"/>
              <a:sym typeface="Rethink San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Espace réservé du texte 2"/>
          <p:cNvSpPr txBox="1">
            <a:spLocks noGrp="1"/>
          </p:cNvSpPr>
          <p:nvPr>
            <p:ph type="body" idx="1"/>
          </p:nvPr>
        </p:nvSpPr>
        <p:spPr>
          <a:xfrm>
            <a:off x="247423" y="157842"/>
            <a:ext cx="7734255" cy="5975710"/>
          </a:xfrm>
          <a:prstGeom prst="rect">
            <a:avLst/>
          </a:prstGeom>
        </p:spPr>
        <p:txBody>
          <a:bodyPr/>
          <a:lstStyle/>
          <a:p>
            <a:pPr>
              <a:defRPr sz="2200"/>
            </a:pPr>
            <a:r>
              <a:rPr dirty="0"/>
              <a:t>[Structure] </a:t>
            </a:r>
          </a:p>
          <a:p>
            <a:r>
              <a:rPr dirty="0"/>
              <a:t>Research</a:t>
            </a:r>
          </a:p>
          <a:p>
            <a:pPr>
              <a:defRPr sz="2500"/>
            </a:pPr>
            <a:r>
              <a:rPr dirty="0"/>
              <a:t>systematic research on all the relevant aspects of the topic of interest with a special focus on context-related specificities and preferable futures</a:t>
            </a:r>
          </a:p>
          <a:p>
            <a:pPr>
              <a:defRPr sz="2500"/>
            </a:pPr>
            <a:endParaRPr dirty="0"/>
          </a:p>
          <a:p>
            <a:r>
              <a:rPr dirty="0"/>
              <a:t>Game</a:t>
            </a:r>
          </a:p>
          <a:p>
            <a:pPr>
              <a:defRPr sz="2500"/>
            </a:pPr>
            <a:r>
              <a:rPr dirty="0"/>
              <a:t>multiagent creative exploration in  heterotopic space-time conditions</a:t>
            </a:r>
          </a:p>
          <a:p>
            <a:pPr>
              <a:defRPr sz="2500"/>
            </a:pPr>
            <a:endParaRPr dirty="0"/>
          </a:p>
          <a:p>
            <a:r>
              <a:rPr dirty="0"/>
              <a:t>Proposals</a:t>
            </a:r>
          </a:p>
          <a:p>
            <a:pPr>
              <a:defRPr sz="2500"/>
            </a:pPr>
            <a:r>
              <a:rPr dirty="0"/>
              <a:t>proliferate design proposals based on the design briefs distilled in the previous phase</a:t>
            </a:r>
          </a:p>
        </p:txBody>
      </p:sp>
      <p:sp>
        <p:nvSpPr>
          <p:cNvPr id="3" name="ZoneTexte 4">
            <a:extLst>
              <a:ext uri="{FF2B5EF4-FFF2-40B4-BE49-F238E27FC236}">
                <a16:creationId xmlns:a16="http://schemas.microsoft.com/office/drawing/2014/main" id="{B6434E0B-697F-4A13-BD23-5B0687FC5DC6}"/>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pour une image  2" descr="Espace réservé pour une image  2">
            <a:extLst>
              <a:ext uri="{FF2B5EF4-FFF2-40B4-BE49-F238E27FC236}">
                <a16:creationId xmlns:a16="http://schemas.microsoft.com/office/drawing/2014/main" id="{4BAF2D5A-3800-4073-919E-5FF6758F744E}"/>
              </a:ext>
            </a:extLst>
          </p:cNvPr>
          <p:cNvPicPr>
            <a:picLocks noChangeAspect="1"/>
          </p:cNvPicPr>
          <p:nvPr/>
        </p:nvPicPr>
        <p:blipFill rotWithShape="1">
          <a:blip r:embed="rId3"/>
          <a:srcRect l="18532" r="19742" b="18041"/>
          <a:stretch/>
        </p:blipFill>
        <p:spPr>
          <a:xfrm>
            <a:off x="1379220" y="-1552803"/>
            <a:ext cx="9433559" cy="78774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ZoneTexte 4">
            <a:extLst>
              <a:ext uri="{FF2B5EF4-FFF2-40B4-BE49-F238E27FC236}">
                <a16:creationId xmlns:a16="http://schemas.microsoft.com/office/drawing/2014/main" id="{F45FBE16-C2D7-4504-A315-96C35F7E73CD}"/>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extLst>
      <p:ext uri="{BB962C8B-B14F-4D97-AF65-F5344CB8AC3E}">
        <p14:creationId xmlns:p14="http://schemas.microsoft.com/office/powerpoint/2010/main" val="1739691391"/>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 name="Espace réservé du texte 2"/>
          <p:cNvSpPr txBox="1">
            <a:spLocks noGrp="1"/>
          </p:cNvSpPr>
          <p:nvPr>
            <p:ph type="body" idx="1"/>
          </p:nvPr>
        </p:nvSpPr>
        <p:spPr>
          <a:xfrm>
            <a:off x="247423" y="157842"/>
            <a:ext cx="7734255" cy="5340016"/>
          </a:xfrm>
          <a:prstGeom prst="rect">
            <a:avLst/>
          </a:prstGeom>
        </p:spPr>
        <p:txBody>
          <a:bodyPr/>
          <a:lstStyle/>
          <a:p>
            <a:pPr>
              <a:defRPr sz="2200"/>
            </a:pPr>
            <a:r>
              <a:t>[Game phase: Inventory] </a:t>
            </a:r>
          </a:p>
          <a:p>
            <a:r>
              <a:t>Game Cards</a:t>
            </a:r>
          </a:p>
        </p:txBody>
      </p:sp>
      <p:pic>
        <p:nvPicPr>
          <p:cNvPr id="341" name="240223_SUrF_Elisava_Meats 23-24-Intro_Page_09.jpgGoogle Shape;315;p37" descr="240223_SUrF_Elisava_Meats 23-24-Intro_Page_09.jpgGoogle Shape;315;p37"/>
          <p:cNvPicPr>
            <a:picLocks noChangeAspect="1"/>
          </p:cNvPicPr>
          <p:nvPr/>
        </p:nvPicPr>
        <p:blipFill>
          <a:blip r:embed="rId3"/>
          <a:srcRect l="4732" t="24123" r="6637" b="7364"/>
          <a:stretch>
            <a:fillRect/>
          </a:stretch>
        </p:blipFill>
        <p:spPr>
          <a:xfrm>
            <a:off x="1258093" y="1468048"/>
            <a:ext cx="9675620" cy="4207213"/>
          </a:xfrm>
          <a:prstGeom prst="rect">
            <a:avLst/>
          </a:prstGeom>
          <a:ln w="12700">
            <a:miter lim="400000"/>
          </a:ln>
        </p:spPr>
      </p:pic>
      <p:sp>
        <p:nvSpPr>
          <p:cNvPr id="4" name="ZoneTexte 4">
            <a:extLst>
              <a:ext uri="{FF2B5EF4-FFF2-40B4-BE49-F238E27FC236}">
                <a16:creationId xmlns:a16="http://schemas.microsoft.com/office/drawing/2014/main" id="{BD81933C-F750-48E4-8EF5-5474776BD766}"/>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 name="Espace réservé du texte 2"/>
          <p:cNvSpPr txBox="1">
            <a:spLocks noGrp="1"/>
          </p:cNvSpPr>
          <p:nvPr>
            <p:ph type="body" idx="1"/>
          </p:nvPr>
        </p:nvSpPr>
        <p:spPr>
          <a:xfrm>
            <a:off x="247423" y="157842"/>
            <a:ext cx="7734255" cy="951661"/>
          </a:xfrm>
          <a:prstGeom prst="rect">
            <a:avLst/>
          </a:prstGeom>
        </p:spPr>
        <p:txBody>
          <a:bodyPr/>
          <a:lstStyle/>
          <a:p>
            <a:pPr>
              <a:defRPr sz="2200"/>
            </a:pPr>
            <a:r>
              <a:t>[Game phase: structure &amp; rules] </a:t>
            </a:r>
          </a:p>
          <a:p>
            <a:r>
              <a:t>Game Cards</a:t>
            </a:r>
          </a:p>
        </p:txBody>
      </p:sp>
      <p:sp>
        <p:nvSpPr>
          <p:cNvPr id="346" name="Espace réservé du texte 7"/>
          <p:cNvSpPr/>
          <p:nvPr/>
        </p:nvSpPr>
        <p:spPr>
          <a:xfrm>
            <a:off x="1246492" y="1699920"/>
            <a:ext cx="2043481" cy="41924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p>
            <a:pPr>
              <a:lnSpc>
                <a:spcPct val="90000"/>
              </a:lnSpc>
              <a:defRPr sz="1200" b="1">
                <a:latin typeface="Uncut Sans Semibold"/>
                <a:ea typeface="Uncut Sans Semibold"/>
                <a:cs typeface="Uncut Sans Semibold"/>
                <a:sym typeface="Uncut Sans Semibold"/>
              </a:defRPr>
            </a:pPr>
            <a:r>
              <a:t>1.1. Topics presentation</a:t>
            </a:r>
          </a:p>
          <a:p>
            <a:pPr>
              <a:lnSpc>
                <a:spcPct val="90000"/>
              </a:lnSpc>
              <a:defRPr sz="1200" b="1">
                <a:latin typeface="Uncut Sans Semibold"/>
                <a:ea typeface="Uncut Sans Semibold"/>
                <a:cs typeface="Uncut Sans Semibold"/>
                <a:sym typeface="Uncut Sans Semibold"/>
              </a:defRPr>
            </a:pPr>
            <a:r>
              <a:t>1.2. Design Cards filling</a:t>
            </a:r>
          </a:p>
          <a:p>
            <a:pPr>
              <a:lnSpc>
                <a:spcPct val="90000"/>
              </a:lnSpc>
              <a:defRPr sz="1200" b="1">
                <a:latin typeface="Uncut Sans Semibold"/>
                <a:ea typeface="Uncut Sans Semibold"/>
                <a:cs typeface="Uncut Sans Semibold"/>
                <a:sym typeface="Uncut Sans Semibold"/>
              </a:defRPr>
            </a:pPr>
            <a:r>
              <a:t>1.3. Individual Drift</a:t>
            </a:r>
          </a:p>
          <a:p>
            <a:pPr>
              <a:lnSpc>
                <a:spcPct val="90000"/>
              </a:lnSpc>
              <a:defRPr sz="1200" b="1">
                <a:latin typeface="Uncut Sans Semibold"/>
                <a:ea typeface="Uncut Sans Semibold"/>
                <a:cs typeface="Uncut Sans Semibold"/>
                <a:sym typeface="Uncut Sans Semibold"/>
              </a:defRPr>
            </a:pPr>
            <a:r>
              <a:t>1.4. Individual Drifts</a:t>
            </a:r>
            <a:br/>
            <a:r>
              <a:t>Presentation</a:t>
            </a:r>
          </a:p>
          <a:p>
            <a:pPr>
              <a:lnSpc>
                <a:spcPct val="90000"/>
              </a:lnSpc>
              <a:defRPr sz="1200" b="1">
                <a:latin typeface="Uncut Sans Semibold"/>
                <a:ea typeface="Uncut Sans Semibold"/>
                <a:cs typeface="Uncut Sans Semibold"/>
                <a:sym typeface="Uncut Sans Semibold"/>
              </a:defRPr>
            </a:pPr>
            <a:r>
              <a:t>1.5. Groups making</a:t>
            </a:r>
          </a:p>
          <a:p>
            <a:pPr>
              <a:lnSpc>
                <a:spcPct val="90000"/>
              </a:lnSpc>
              <a:defRPr sz="1200" b="1">
                <a:latin typeface="Uncut Sans Semibold"/>
                <a:ea typeface="Uncut Sans Semibold"/>
                <a:cs typeface="Uncut Sans Semibold"/>
                <a:sym typeface="Uncut Sans Semibold"/>
              </a:defRPr>
            </a:pPr>
            <a:r>
              <a:t>1.6. Hypothesis Cards presentation</a:t>
            </a:r>
          </a:p>
          <a:p>
            <a:pPr>
              <a:lnSpc>
                <a:spcPct val="90000"/>
              </a:lnSpc>
              <a:defRPr sz="1200" b="1">
                <a:latin typeface="Uncut Sans Semibold"/>
                <a:ea typeface="Uncut Sans Semibold"/>
                <a:cs typeface="Uncut Sans Semibold"/>
                <a:sym typeface="Uncut Sans Semibold"/>
              </a:defRPr>
            </a:pPr>
            <a:r>
              <a:t>1.7. HC selection</a:t>
            </a:r>
          </a:p>
          <a:p>
            <a:pPr>
              <a:lnSpc>
                <a:spcPct val="90000"/>
              </a:lnSpc>
              <a:defRPr sz="1200" b="1">
                <a:latin typeface="Uncut Sans Semibold"/>
                <a:ea typeface="Uncut Sans Semibold"/>
                <a:cs typeface="Uncut Sans Semibold"/>
                <a:sym typeface="Uncut Sans Semibold"/>
              </a:defRPr>
            </a:pPr>
            <a:r>
              <a:t>1.8. 3xHC Group Research Presentation</a:t>
            </a:r>
          </a:p>
          <a:p>
            <a:pPr>
              <a:lnSpc>
                <a:spcPct val="90000"/>
              </a:lnSpc>
              <a:defRPr sz="1200" b="1">
                <a:latin typeface="Uncut Sans Semibold"/>
                <a:ea typeface="Uncut Sans Semibold"/>
                <a:cs typeface="Uncut Sans Semibold"/>
                <a:sym typeface="Uncut Sans Semibold"/>
              </a:defRPr>
            </a:pPr>
            <a:r>
              <a:t>1.9. Context assignment and research</a:t>
            </a:r>
          </a:p>
        </p:txBody>
      </p:sp>
      <p:sp>
        <p:nvSpPr>
          <p:cNvPr id="347" name="Espace réservé du texte 1"/>
          <p:cNvSpPr txBox="1"/>
          <p:nvPr/>
        </p:nvSpPr>
        <p:spPr>
          <a:xfrm>
            <a:off x="247424" y="1623720"/>
            <a:ext cx="819376" cy="41924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lvl1pPr>
              <a:lnSpc>
                <a:spcPct val="90000"/>
              </a:lnSpc>
              <a:defRPr sz="4000" b="1">
                <a:latin typeface="Uncut Sans Semibold"/>
                <a:ea typeface="Uncut Sans Semibold"/>
                <a:cs typeface="Uncut Sans Semibold"/>
                <a:sym typeface="Uncut Sans Semibold"/>
              </a:defRPr>
            </a:lvl1pPr>
          </a:lstStyle>
          <a:p>
            <a:r>
              <a:t>01</a:t>
            </a:r>
          </a:p>
        </p:txBody>
      </p:sp>
      <p:sp>
        <p:nvSpPr>
          <p:cNvPr id="348" name="Espace réservé du texte 7"/>
          <p:cNvSpPr/>
          <p:nvPr/>
        </p:nvSpPr>
        <p:spPr>
          <a:xfrm>
            <a:off x="4893028" y="1699920"/>
            <a:ext cx="2043480" cy="41924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p>
            <a:pPr>
              <a:lnSpc>
                <a:spcPct val="90000"/>
              </a:lnSpc>
              <a:defRPr sz="1200" b="1">
                <a:latin typeface="Uncut Sans Semibold"/>
                <a:ea typeface="Uncut Sans Semibold"/>
                <a:cs typeface="Uncut Sans Semibold"/>
                <a:sym typeface="Uncut Sans Semibold"/>
              </a:defRPr>
            </a:pPr>
            <a:r>
              <a:t>2.1 Space prepping</a:t>
            </a:r>
          </a:p>
          <a:p>
            <a:pPr>
              <a:lnSpc>
                <a:spcPct val="90000"/>
              </a:lnSpc>
              <a:defRPr sz="1200" b="1">
                <a:latin typeface="Uncut Sans Semibold"/>
                <a:ea typeface="Uncut Sans Semibold"/>
                <a:cs typeface="Uncut Sans Semibold"/>
                <a:sym typeface="Uncut Sans Semibold"/>
              </a:defRPr>
            </a:pPr>
            <a:r>
              <a:t>2.2 Rounds of group experimentation</a:t>
            </a:r>
          </a:p>
          <a:p>
            <a:pPr>
              <a:lnSpc>
                <a:spcPct val="90000"/>
              </a:lnSpc>
              <a:defRPr sz="1200" b="1">
                <a:latin typeface="Uncut Sans Semibold"/>
                <a:ea typeface="Uncut Sans Semibold"/>
                <a:cs typeface="Uncut Sans Semibold"/>
                <a:sym typeface="Uncut Sans Semibold"/>
              </a:defRPr>
            </a:pPr>
            <a:r>
              <a:t>2.3 Rituals</a:t>
            </a:r>
          </a:p>
        </p:txBody>
      </p:sp>
      <p:sp>
        <p:nvSpPr>
          <p:cNvPr id="349" name="Espace réservé du texte 1"/>
          <p:cNvSpPr txBox="1"/>
          <p:nvPr/>
        </p:nvSpPr>
        <p:spPr>
          <a:xfrm>
            <a:off x="3893960" y="1623720"/>
            <a:ext cx="819376" cy="41924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lvl1pPr>
              <a:lnSpc>
                <a:spcPct val="90000"/>
              </a:lnSpc>
              <a:defRPr sz="4000" b="1">
                <a:latin typeface="Uncut Sans Semibold"/>
                <a:ea typeface="Uncut Sans Semibold"/>
                <a:cs typeface="Uncut Sans Semibold"/>
                <a:sym typeface="Uncut Sans Semibold"/>
              </a:defRPr>
            </a:lvl1pPr>
          </a:lstStyle>
          <a:p>
            <a:r>
              <a:t>02</a:t>
            </a:r>
          </a:p>
        </p:txBody>
      </p:sp>
      <p:sp>
        <p:nvSpPr>
          <p:cNvPr id="350" name="Espace réservé du texte 7"/>
          <p:cNvSpPr/>
          <p:nvPr/>
        </p:nvSpPr>
        <p:spPr>
          <a:xfrm>
            <a:off x="8119583" y="1699920"/>
            <a:ext cx="2043481" cy="41924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p>
            <a:pPr>
              <a:lnSpc>
                <a:spcPct val="90000"/>
              </a:lnSpc>
              <a:defRPr sz="1200" b="1">
                <a:latin typeface="Uncut Sans Semibold"/>
                <a:ea typeface="Uncut Sans Semibold"/>
                <a:cs typeface="Uncut Sans Semibold"/>
                <a:sym typeface="Uncut Sans Semibold"/>
              </a:defRPr>
            </a:pPr>
            <a:r>
              <a:t>3.1. Design briefs</a:t>
            </a:r>
          </a:p>
          <a:p>
            <a:pPr>
              <a:lnSpc>
                <a:spcPct val="90000"/>
              </a:lnSpc>
              <a:defRPr sz="1200" b="1">
                <a:latin typeface="Uncut Sans Semibold"/>
                <a:ea typeface="Uncut Sans Semibold"/>
                <a:cs typeface="Uncut Sans Semibold"/>
                <a:sym typeface="Uncut Sans Semibold"/>
              </a:defRPr>
            </a:pPr>
            <a:r>
              <a:t>3.2. Final presentation</a:t>
            </a:r>
          </a:p>
          <a:p>
            <a:pPr>
              <a:lnSpc>
                <a:spcPct val="90000"/>
              </a:lnSpc>
              <a:defRPr sz="1200" b="1">
                <a:latin typeface="Uncut Sans Semibold"/>
                <a:ea typeface="Uncut Sans Semibold"/>
                <a:cs typeface="Uncut Sans Semibold"/>
                <a:sym typeface="Uncut Sans Semibold"/>
              </a:defRPr>
            </a:pPr>
            <a:r>
              <a:t>3.3. Final deliverables</a:t>
            </a:r>
          </a:p>
        </p:txBody>
      </p:sp>
      <p:sp>
        <p:nvSpPr>
          <p:cNvPr id="351" name="Espace réservé du texte 1"/>
          <p:cNvSpPr txBox="1"/>
          <p:nvPr/>
        </p:nvSpPr>
        <p:spPr>
          <a:xfrm>
            <a:off x="7120516" y="1623720"/>
            <a:ext cx="819376" cy="41924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lvl1pPr>
              <a:lnSpc>
                <a:spcPct val="90000"/>
              </a:lnSpc>
              <a:defRPr sz="4000" b="1">
                <a:latin typeface="Uncut Sans Semibold"/>
                <a:ea typeface="Uncut Sans Semibold"/>
                <a:cs typeface="Uncut Sans Semibold"/>
                <a:sym typeface="Uncut Sans Semibold"/>
              </a:defRPr>
            </a:lvl1pPr>
          </a:lstStyle>
          <a:p>
            <a:r>
              <a:t>03</a:t>
            </a:r>
          </a:p>
        </p:txBody>
      </p:sp>
      <p:sp>
        <p:nvSpPr>
          <p:cNvPr id="9" name="ZoneTexte 4">
            <a:extLst>
              <a:ext uri="{FF2B5EF4-FFF2-40B4-BE49-F238E27FC236}">
                <a16:creationId xmlns:a16="http://schemas.microsoft.com/office/drawing/2014/main" id="{139B8241-501E-4461-A0B4-207136C0391D}"/>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03 – DESIGN METHODOLOGY</a:t>
            </a:r>
            <a:endParaRPr dirty="0">
              <a:solidFill>
                <a:schemeClr val="tx1"/>
              </a:solidFill>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 name="Espace réservé du texte 1"/>
          <p:cNvSpPr txBox="1">
            <a:spLocks noGrp="1"/>
          </p:cNvSpPr>
          <p:nvPr>
            <p:ph type="body" sz="quarter" idx="1"/>
          </p:nvPr>
        </p:nvSpPr>
        <p:spPr>
          <a:prstGeom prst="rect">
            <a:avLst/>
          </a:prstGeom>
        </p:spPr>
        <p:txBody>
          <a:bodyPr/>
          <a:lstStyle/>
          <a:p>
            <a:r>
              <a:t>04</a:t>
            </a:r>
          </a:p>
        </p:txBody>
      </p:sp>
      <p:sp>
        <p:nvSpPr>
          <p:cNvPr id="356" name="Espace réservé du texte 7"/>
          <p:cNvSpPr>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rPr lang="ca-ES" dirty="0"/>
              <a:t>SITUATION ROOMS </a:t>
            </a:r>
          </a:p>
          <a:p>
            <a:r>
              <a:rPr lang="ca-ES" dirty="0"/>
              <a:t>DESIGN OUTPUTS</a:t>
            </a:r>
          </a:p>
        </p:txBody>
      </p:sp>
      <p:sp>
        <p:nvSpPr>
          <p:cNvPr id="4" name="ZoneTexte 4">
            <a:extLst>
              <a:ext uri="{FF2B5EF4-FFF2-40B4-BE49-F238E27FC236}">
                <a16:creationId xmlns:a16="http://schemas.microsoft.com/office/drawing/2014/main" id="{3759BBCF-ABB3-4653-B354-55CAE44BDBC3}"/>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04 – DESIGN OUTPUTS</a:t>
            </a:r>
            <a:endParaRPr dirty="0">
              <a:solidFill>
                <a:schemeClr val="tx1"/>
              </a:solidFill>
            </a:endParaRP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Espace réservé du texte 2"/>
          <p:cNvSpPr txBox="1">
            <a:spLocks noGrp="1"/>
          </p:cNvSpPr>
          <p:nvPr>
            <p:ph type="body" idx="1"/>
          </p:nvPr>
        </p:nvSpPr>
        <p:spPr>
          <a:xfrm>
            <a:off x="247423" y="157842"/>
            <a:ext cx="10893017" cy="6195692"/>
          </a:xfrm>
          <a:prstGeom prst="rect">
            <a:avLst/>
          </a:prstGeom>
        </p:spPr>
        <p:txBody>
          <a:bodyPr/>
          <a:lstStyle/>
          <a:p>
            <a:pPr>
              <a:defRPr sz="2200"/>
            </a:pPr>
            <a:r>
              <a:rPr dirty="0"/>
              <a:t>[Outputs/Deliverables] </a:t>
            </a:r>
            <a:endParaRPr lang="ca-ES" dirty="0"/>
          </a:p>
          <a:p>
            <a:pPr>
              <a:defRPr sz="2200"/>
            </a:pPr>
            <a:endParaRPr dirty="0"/>
          </a:p>
          <a:p>
            <a:r>
              <a:rPr sz="3200" dirty="0"/>
              <a:t>RESEARCH: Research documents</a:t>
            </a:r>
            <a:endParaRPr lang="en-GB" sz="3200" dirty="0"/>
          </a:p>
          <a:p>
            <a:pPr marL="228600" indent="-228600">
              <a:buSzPct val="100000"/>
              <a:buChar char="•"/>
              <a:defRPr sz="2500"/>
            </a:pPr>
            <a:r>
              <a:rPr lang="en-GB" sz="2500" dirty="0"/>
              <a:t>DEL 01: </a:t>
            </a:r>
            <a:r>
              <a:rPr sz="2500" dirty="0" err="1"/>
              <a:t>Formalised</a:t>
            </a:r>
            <a:r>
              <a:rPr sz="2500" dirty="0"/>
              <a:t> systematic research (a paragraph, a lecture, a book) </a:t>
            </a:r>
          </a:p>
          <a:p>
            <a:pPr>
              <a:defRPr sz="2500"/>
            </a:pPr>
            <a:endParaRPr sz="2500" dirty="0"/>
          </a:p>
          <a:p>
            <a:r>
              <a:rPr sz="3200" dirty="0"/>
              <a:t>GAME: Situation Room results</a:t>
            </a:r>
          </a:p>
          <a:p>
            <a:pPr marL="228600" indent="-228600">
              <a:buSzPct val="100000"/>
              <a:buChar char="•"/>
              <a:defRPr sz="2500"/>
            </a:pPr>
            <a:r>
              <a:rPr lang="en-GB" sz="2500" dirty="0"/>
              <a:t>DEL 02: </a:t>
            </a:r>
            <a:r>
              <a:rPr sz="2500" dirty="0"/>
              <a:t>Based on the results, each team/player will distil distinct design briefs (title</a:t>
            </a:r>
            <a:r>
              <a:rPr lang="ca-ES" sz="2500" dirty="0"/>
              <a:t> </a:t>
            </a:r>
            <a:r>
              <a:rPr sz="2500" dirty="0"/>
              <a:t>+ subtitle + definition) that explicitly address the HC and rationally/analytically reflecting on the SR’s intuitive/visceral results.</a:t>
            </a:r>
            <a:endParaRPr lang="ca-ES" sz="2500" dirty="0"/>
          </a:p>
          <a:p>
            <a:pPr marL="228600" indent="-228600">
              <a:buSzPct val="100000"/>
              <a:buChar char="•"/>
              <a:defRPr sz="2500"/>
            </a:pPr>
            <a:endParaRPr sz="2500" dirty="0"/>
          </a:p>
          <a:p>
            <a:pPr marL="228600" indent="-228600">
              <a:buSzPct val="100000"/>
              <a:buChar char="•"/>
              <a:defRPr sz="2500"/>
            </a:pPr>
            <a:r>
              <a:rPr lang="en-GB" sz="2500" dirty="0"/>
              <a:t>DEL 03: </a:t>
            </a:r>
            <a:r>
              <a:rPr sz="2500" dirty="0"/>
              <a:t>Report (based on given format) of the whole process, </a:t>
            </a:r>
            <a:br>
              <a:rPr sz="2500" dirty="0"/>
            </a:br>
            <a:r>
              <a:rPr sz="2500" dirty="0"/>
              <a:t>including all rounds, and ending with resulting design briefs</a:t>
            </a:r>
            <a:endParaRPr lang="ca-ES" sz="2500" dirty="0"/>
          </a:p>
          <a:p>
            <a:pPr marL="228600" indent="-228600">
              <a:buSzPct val="100000"/>
              <a:buChar char="•"/>
              <a:defRPr sz="2500"/>
            </a:pPr>
            <a:endParaRPr lang="ca-ES" sz="2500" dirty="0"/>
          </a:p>
          <a:p>
            <a:r>
              <a:rPr lang="en-GB" sz="3200" dirty="0"/>
              <a:t>PROPOSALS: Design </a:t>
            </a:r>
            <a:endParaRPr lang="ca-ES" sz="2500" dirty="0"/>
          </a:p>
          <a:p>
            <a:pPr marL="228600" indent="-228600">
              <a:buSzPct val="100000"/>
              <a:buFontTx/>
              <a:buChar char="•"/>
              <a:defRPr sz="2500"/>
            </a:pPr>
            <a:r>
              <a:rPr lang="ca-ES" sz="2500" dirty="0"/>
              <a:t>DEL 04:</a:t>
            </a:r>
            <a:r>
              <a:rPr lang="en-GB" dirty="0"/>
              <a:t> Offer design briefs resulting from Game phase to a different set of students/researchers/practitioners and collate proliferating design outputs</a:t>
            </a:r>
          </a:p>
          <a:p>
            <a:pPr marL="228600" indent="-228600">
              <a:buSzPct val="100000"/>
              <a:buChar char="•"/>
              <a:defRPr sz="2500"/>
            </a:pPr>
            <a:endParaRPr sz="2500" dirty="0"/>
          </a:p>
          <a:p>
            <a:pPr>
              <a:defRPr sz="2500"/>
            </a:pPr>
            <a:endParaRPr sz="2500" dirty="0"/>
          </a:p>
          <a:p>
            <a:pPr>
              <a:defRPr sz="2500"/>
            </a:pPr>
            <a:endParaRPr dirty="0"/>
          </a:p>
        </p:txBody>
      </p:sp>
      <p:sp>
        <p:nvSpPr>
          <p:cNvPr id="3" name="ZoneTexte 4">
            <a:extLst>
              <a:ext uri="{FF2B5EF4-FFF2-40B4-BE49-F238E27FC236}">
                <a16:creationId xmlns:a16="http://schemas.microsoft.com/office/drawing/2014/main" id="{94AFA03C-E250-4F96-B6E9-2D98A744EF0D}"/>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04 – DESIGN OUTPUTS</a:t>
            </a:r>
            <a:endParaRPr dirty="0">
              <a:solidFill>
                <a:schemeClr val="tx1"/>
              </a:solidFill>
            </a:endParaRP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Rectangle"/>
          <p:cNvSpPr/>
          <p:nvPr/>
        </p:nvSpPr>
        <p:spPr>
          <a:xfrm>
            <a:off x="6880081" y="6224"/>
            <a:ext cx="5315467" cy="6845552"/>
          </a:xfrm>
          <a:prstGeom prst="rect">
            <a:avLst/>
          </a:prstGeom>
          <a:solidFill>
            <a:srgbClr val="000000"/>
          </a:solidFill>
          <a:ln w="12700">
            <a:solidFill>
              <a:schemeClr val="accent1"/>
            </a:solidFill>
            <a:miter/>
          </a:ln>
        </p:spPr>
        <p:txBody>
          <a:bodyPr lIns="45719" rIns="45719" anchor="ctr"/>
          <a:lstStyle/>
          <a:p>
            <a:endParaRPr/>
          </a:p>
        </p:txBody>
      </p:sp>
      <p:sp>
        <p:nvSpPr>
          <p:cNvPr id="363" name="Espace réservé du texte 2"/>
          <p:cNvSpPr txBox="1">
            <a:spLocks noGrp="1"/>
          </p:cNvSpPr>
          <p:nvPr>
            <p:ph type="body" idx="1"/>
          </p:nvPr>
        </p:nvSpPr>
        <p:spPr>
          <a:xfrm>
            <a:off x="247423" y="157842"/>
            <a:ext cx="6234195" cy="439666"/>
          </a:xfrm>
          <a:prstGeom prst="rect">
            <a:avLst/>
          </a:prstGeom>
        </p:spPr>
        <p:txBody>
          <a:bodyPr/>
          <a:lstStyle/>
          <a:p>
            <a:pPr>
              <a:defRPr sz="2200"/>
            </a:pPr>
            <a:r>
              <a:rPr dirty="0"/>
              <a:t>[Deliverables/Research: </a:t>
            </a:r>
            <a:r>
              <a:rPr lang="ca-ES" dirty="0"/>
              <a:t>DEL 01 </a:t>
            </a:r>
            <a:r>
              <a:rPr dirty="0"/>
              <a:t>Research documents] </a:t>
            </a:r>
          </a:p>
          <a:p>
            <a:pPr>
              <a:defRPr sz="2500"/>
            </a:pPr>
            <a:endParaRPr dirty="0"/>
          </a:p>
        </p:txBody>
      </p:sp>
      <p:pic>
        <p:nvPicPr>
          <p:cNvPr id="364" name="Pages from SUrF Methodology Package_240502_SHORT.jpgGoogle Shape;344;p41" descr="Pages from SUrF Methodology Package_240502_SHORT.jpgGoogle Shape;344;p41"/>
          <p:cNvPicPr>
            <a:picLocks noChangeAspect="1"/>
          </p:cNvPicPr>
          <p:nvPr/>
        </p:nvPicPr>
        <p:blipFill>
          <a:blip r:embed="rId3"/>
          <a:srcRect l="3560" t="9300" r="3708" b="9112"/>
          <a:stretch>
            <a:fillRect/>
          </a:stretch>
        </p:blipFill>
        <p:spPr>
          <a:xfrm>
            <a:off x="1509539" y="821531"/>
            <a:ext cx="4190825" cy="5214803"/>
          </a:xfrm>
          <a:prstGeom prst="rect">
            <a:avLst/>
          </a:prstGeom>
          <a:ln w="12700">
            <a:miter lim="400000"/>
          </a:ln>
        </p:spPr>
      </p:pic>
      <p:pic>
        <p:nvPicPr>
          <p:cNvPr id="365" name="gfdg.pngGoogle Shape;345;p41" descr="gfdg.pngGoogle Shape;345;p41"/>
          <p:cNvPicPr>
            <a:picLocks noChangeAspect="1"/>
          </p:cNvPicPr>
          <p:nvPr/>
        </p:nvPicPr>
        <p:blipFill>
          <a:blip r:embed="rId4"/>
          <a:stretch>
            <a:fillRect/>
          </a:stretch>
        </p:blipFill>
        <p:spPr>
          <a:xfrm>
            <a:off x="7288571" y="208757"/>
            <a:ext cx="4614387" cy="6440486"/>
          </a:xfrm>
          <a:prstGeom prst="rect">
            <a:avLst/>
          </a:prstGeom>
          <a:ln w="12700">
            <a:miter lim="400000"/>
          </a:ln>
        </p:spPr>
      </p:pic>
      <p:sp>
        <p:nvSpPr>
          <p:cNvPr id="6" name="ZoneTexte 4">
            <a:extLst>
              <a:ext uri="{FF2B5EF4-FFF2-40B4-BE49-F238E27FC236}">
                <a16:creationId xmlns:a16="http://schemas.microsoft.com/office/drawing/2014/main" id="{5D6097E9-FF07-49F9-95E7-7FB208AAF393}"/>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04 – DESIGN OUTPUTS</a:t>
            </a:r>
            <a:endParaRPr dirty="0">
              <a:solidFill>
                <a:schemeClr val="tx1"/>
              </a:solidFill>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 name="Espace réservé du texte 2"/>
          <p:cNvSpPr txBox="1">
            <a:spLocks noGrp="1"/>
          </p:cNvSpPr>
          <p:nvPr>
            <p:ph type="body" idx="1"/>
          </p:nvPr>
        </p:nvSpPr>
        <p:spPr>
          <a:xfrm>
            <a:off x="247423" y="157842"/>
            <a:ext cx="6234195" cy="439666"/>
          </a:xfrm>
          <a:prstGeom prst="rect">
            <a:avLst/>
          </a:prstGeom>
        </p:spPr>
        <p:txBody>
          <a:bodyPr/>
          <a:lstStyle/>
          <a:p>
            <a:pPr>
              <a:defRPr sz="2200"/>
            </a:pPr>
            <a:r>
              <a:rPr dirty="0"/>
              <a:t>[Deliverables/Game: </a:t>
            </a:r>
            <a:r>
              <a:rPr lang="ca-ES" dirty="0"/>
              <a:t>DEL 02 </a:t>
            </a:r>
            <a:r>
              <a:rPr dirty="0"/>
              <a:t>Situation Room results] </a:t>
            </a:r>
          </a:p>
          <a:p>
            <a:pPr>
              <a:defRPr sz="2500"/>
            </a:pPr>
            <a:endParaRPr dirty="0"/>
          </a:p>
        </p:txBody>
      </p:sp>
      <p:pic>
        <p:nvPicPr>
          <p:cNvPr id="370" name="Google Shape;350;p42" descr="Google Shape;350;p42"/>
          <p:cNvPicPr>
            <a:picLocks noChangeAspect="1"/>
          </p:cNvPicPr>
          <p:nvPr/>
        </p:nvPicPr>
        <p:blipFill>
          <a:blip r:embed="rId3"/>
          <a:srcRect t="3856" b="3857"/>
          <a:stretch>
            <a:fillRect/>
          </a:stretch>
        </p:blipFill>
        <p:spPr>
          <a:xfrm>
            <a:off x="1270211" y="695721"/>
            <a:ext cx="4188620" cy="5466663"/>
          </a:xfrm>
          <a:prstGeom prst="rect">
            <a:avLst/>
          </a:prstGeom>
          <a:ln w="12700">
            <a:miter lim="400000"/>
          </a:ln>
        </p:spPr>
      </p:pic>
      <p:grpSp>
        <p:nvGrpSpPr>
          <p:cNvPr id="373" name="Group"/>
          <p:cNvGrpSpPr/>
          <p:nvPr/>
        </p:nvGrpSpPr>
        <p:grpSpPr>
          <a:xfrm>
            <a:off x="5427922" y="1485900"/>
            <a:ext cx="5796679" cy="3886201"/>
            <a:chOff x="0" y="0"/>
            <a:chExt cx="5796678" cy="3886200"/>
          </a:xfrm>
        </p:grpSpPr>
        <p:pic>
          <p:nvPicPr>
            <p:cNvPr id="371" name="Google Shape;352;p42" descr="Google Shape;352;p42"/>
            <p:cNvPicPr>
              <a:picLocks noChangeAspect="1"/>
            </p:cNvPicPr>
            <p:nvPr/>
          </p:nvPicPr>
          <p:blipFill>
            <a:blip r:embed="rId4"/>
            <a:srcRect t="2882" b="2306"/>
            <a:stretch>
              <a:fillRect/>
            </a:stretch>
          </p:blipFill>
          <p:spPr>
            <a:xfrm>
              <a:off x="0" y="0"/>
              <a:ext cx="2898339" cy="3886201"/>
            </a:xfrm>
            <a:prstGeom prst="rect">
              <a:avLst/>
            </a:prstGeom>
            <a:ln w="12700" cap="flat">
              <a:noFill/>
              <a:miter lim="400000"/>
            </a:ln>
            <a:effectLst/>
          </p:spPr>
        </p:pic>
        <p:pic>
          <p:nvPicPr>
            <p:cNvPr id="372" name="Google Shape;353;p42" descr="Google Shape;353;p42"/>
            <p:cNvPicPr>
              <a:picLocks noChangeAspect="1"/>
            </p:cNvPicPr>
            <p:nvPr/>
          </p:nvPicPr>
          <p:blipFill>
            <a:blip r:embed="rId5"/>
            <a:srcRect t="2882" b="2591"/>
            <a:stretch>
              <a:fillRect/>
            </a:stretch>
          </p:blipFill>
          <p:spPr>
            <a:xfrm>
              <a:off x="2898339" y="0"/>
              <a:ext cx="2898340" cy="3874388"/>
            </a:xfrm>
            <a:prstGeom prst="rect">
              <a:avLst/>
            </a:prstGeom>
            <a:ln w="12700" cap="flat">
              <a:noFill/>
              <a:miter lim="400000"/>
            </a:ln>
            <a:effectLst/>
          </p:spPr>
        </p:pic>
      </p:grpSp>
      <p:sp>
        <p:nvSpPr>
          <p:cNvPr id="7" name="ZoneTexte 4">
            <a:extLst>
              <a:ext uri="{FF2B5EF4-FFF2-40B4-BE49-F238E27FC236}">
                <a16:creationId xmlns:a16="http://schemas.microsoft.com/office/drawing/2014/main" id="{73498492-4DA7-4D7E-A7A2-3007E22E09E0}"/>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04 – DESIGN OUTPUTS</a:t>
            </a:r>
            <a:endParaRPr dirty="0">
              <a:solidFill>
                <a:schemeClr val="tx1"/>
              </a:solidFill>
            </a:endParaRP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 name="Rectangle"/>
          <p:cNvSpPr/>
          <p:nvPr/>
        </p:nvSpPr>
        <p:spPr>
          <a:xfrm>
            <a:off x="278724" y="628469"/>
            <a:ext cx="4416784" cy="5601062"/>
          </a:xfrm>
          <a:prstGeom prst="rect">
            <a:avLst/>
          </a:prstGeom>
          <a:solidFill>
            <a:srgbClr val="000000"/>
          </a:solidFill>
          <a:ln w="12700">
            <a:solidFill>
              <a:schemeClr val="accent1"/>
            </a:solidFill>
            <a:miter/>
          </a:ln>
        </p:spPr>
        <p:txBody>
          <a:bodyPr lIns="45719" rIns="45719" anchor="ctr"/>
          <a:lstStyle/>
          <a:p>
            <a:endParaRPr/>
          </a:p>
        </p:txBody>
      </p:sp>
      <p:sp>
        <p:nvSpPr>
          <p:cNvPr id="378" name="Espace réservé du texte 2"/>
          <p:cNvSpPr txBox="1">
            <a:spLocks noGrp="1"/>
          </p:cNvSpPr>
          <p:nvPr>
            <p:ph type="body" idx="1"/>
          </p:nvPr>
        </p:nvSpPr>
        <p:spPr>
          <a:xfrm>
            <a:off x="247423" y="157842"/>
            <a:ext cx="6234195" cy="439666"/>
          </a:xfrm>
          <a:prstGeom prst="rect">
            <a:avLst/>
          </a:prstGeom>
        </p:spPr>
        <p:txBody>
          <a:bodyPr/>
          <a:lstStyle/>
          <a:p>
            <a:pPr>
              <a:defRPr sz="2200"/>
            </a:pPr>
            <a:r>
              <a:rPr dirty="0"/>
              <a:t>[Deliverables/Game: </a:t>
            </a:r>
            <a:r>
              <a:rPr lang="ca-ES" dirty="0"/>
              <a:t>DEL 03 </a:t>
            </a:r>
            <a:r>
              <a:rPr dirty="0"/>
              <a:t>Situation Room results] </a:t>
            </a:r>
          </a:p>
          <a:p>
            <a:pPr>
              <a:defRPr sz="2500"/>
            </a:pPr>
            <a:endParaRPr dirty="0"/>
          </a:p>
        </p:txBody>
      </p:sp>
      <p:grpSp>
        <p:nvGrpSpPr>
          <p:cNvPr id="383" name="Group"/>
          <p:cNvGrpSpPr/>
          <p:nvPr/>
        </p:nvGrpSpPr>
        <p:grpSpPr>
          <a:xfrm>
            <a:off x="708441" y="926819"/>
            <a:ext cx="3557351" cy="5004362"/>
            <a:chOff x="0" y="0"/>
            <a:chExt cx="3557349" cy="5004360"/>
          </a:xfrm>
        </p:grpSpPr>
        <p:pic>
          <p:nvPicPr>
            <p:cNvPr id="379" name="Google Shape;359;p43" descr="Google Shape;359;p43"/>
            <p:cNvPicPr>
              <a:picLocks noChangeAspect="1"/>
            </p:cNvPicPr>
            <p:nvPr/>
          </p:nvPicPr>
          <p:blipFill>
            <a:blip r:embed="rId3"/>
            <a:stretch>
              <a:fillRect/>
            </a:stretch>
          </p:blipFill>
          <p:spPr>
            <a:xfrm>
              <a:off x="0" y="0"/>
              <a:ext cx="1744385" cy="2466902"/>
            </a:xfrm>
            <a:prstGeom prst="rect">
              <a:avLst/>
            </a:prstGeom>
            <a:ln w="12700" cap="flat">
              <a:noFill/>
              <a:miter lim="400000"/>
            </a:ln>
            <a:effectLst/>
          </p:spPr>
        </p:pic>
        <p:pic>
          <p:nvPicPr>
            <p:cNvPr id="380" name="Google Shape;360;p43" descr="Google Shape;360;p43"/>
            <p:cNvPicPr>
              <a:picLocks noChangeAspect="1"/>
            </p:cNvPicPr>
            <p:nvPr/>
          </p:nvPicPr>
          <p:blipFill>
            <a:blip r:embed="rId4"/>
            <a:stretch>
              <a:fillRect/>
            </a:stretch>
          </p:blipFill>
          <p:spPr>
            <a:xfrm>
              <a:off x="1812964" y="0"/>
              <a:ext cx="1744386" cy="2466902"/>
            </a:xfrm>
            <a:prstGeom prst="rect">
              <a:avLst/>
            </a:prstGeom>
            <a:ln w="12700" cap="flat">
              <a:noFill/>
              <a:miter lim="400000"/>
            </a:ln>
            <a:effectLst/>
          </p:spPr>
        </p:pic>
        <p:pic>
          <p:nvPicPr>
            <p:cNvPr id="381" name="Google Shape;363;p43" descr="Google Shape;363;p43"/>
            <p:cNvPicPr>
              <a:picLocks noChangeAspect="1"/>
            </p:cNvPicPr>
            <p:nvPr/>
          </p:nvPicPr>
          <p:blipFill>
            <a:blip r:embed="rId5"/>
            <a:stretch>
              <a:fillRect/>
            </a:stretch>
          </p:blipFill>
          <p:spPr>
            <a:xfrm>
              <a:off x="1812963" y="2537458"/>
              <a:ext cx="1744385" cy="2466903"/>
            </a:xfrm>
            <a:prstGeom prst="rect">
              <a:avLst/>
            </a:prstGeom>
            <a:ln w="12700" cap="flat">
              <a:noFill/>
              <a:miter lim="400000"/>
            </a:ln>
            <a:effectLst/>
          </p:spPr>
        </p:pic>
        <p:pic>
          <p:nvPicPr>
            <p:cNvPr id="382" name="Google Shape;364;p43" descr="Google Shape;364;p43"/>
            <p:cNvPicPr>
              <a:picLocks noChangeAspect="1"/>
            </p:cNvPicPr>
            <p:nvPr/>
          </p:nvPicPr>
          <p:blipFill>
            <a:blip r:embed="rId6"/>
            <a:stretch>
              <a:fillRect/>
            </a:stretch>
          </p:blipFill>
          <p:spPr>
            <a:xfrm>
              <a:off x="0" y="2537458"/>
              <a:ext cx="1744385" cy="2466902"/>
            </a:xfrm>
            <a:prstGeom prst="rect">
              <a:avLst/>
            </a:prstGeom>
            <a:ln w="12700" cap="flat">
              <a:noFill/>
              <a:miter lim="400000"/>
            </a:ln>
            <a:effectLst/>
          </p:spPr>
        </p:pic>
      </p:grpSp>
      <p:sp>
        <p:nvSpPr>
          <p:cNvPr id="384" name="Espace réservé du texte 2"/>
          <p:cNvSpPr txBox="1"/>
          <p:nvPr/>
        </p:nvSpPr>
        <p:spPr>
          <a:xfrm>
            <a:off x="5016500" y="622119"/>
            <a:ext cx="2159000" cy="5517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p>
            <a:pPr>
              <a:lnSpc>
                <a:spcPct val="90000"/>
              </a:lnSpc>
              <a:defRPr sz="1200" b="1">
                <a:latin typeface="Uncut Sans Semibold"/>
                <a:ea typeface="Uncut Sans Semibold"/>
                <a:cs typeface="Uncut Sans Semibold"/>
                <a:sym typeface="Uncut Sans Semibold"/>
              </a:defRPr>
            </a:pPr>
            <a:r>
              <a:t>DS01 </a:t>
            </a:r>
            <a:br/>
            <a:r>
              <a:t>CLIMATIC SHELTER SPACES </a:t>
            </a:r>
          </a:p>
          <a:p>
            <a:pPr>
              <a:lnSpc>
                <a:spcPct val="90000"/>
              </a:lnSpc>
              <a:defRPr sz="1200" b="1">
                <a:latin typeface="Uncut Sans Semibold"/>
                <a:ea typeface="Uncut Sans Semibold"/>
                <a:cs typeface="Uncut Sans Semibold"/>
                <a:sym typeface="Uncut Sans Semibold"/>
              </a:defRPr>
            </a:pPr>
            <a:r>
              <a:t>Redefining Home for Regenerative Communities </a:t>
            </a:r>
          </a:p>
          <a:p>
            <a:pPr>
              <a:lnSpc>
                <a:spcPct val="90000"/>
              </a:lnSpc>
              <a:defRPr sz="1200" b="1">
                <a:latin typeface="Uncut Sans Semibold"/>
                <a:ea typeface="Uncut Sans Semibold"/>
                <a:cs typeface="Uncut Sans Semibold"/>
                <a:sym typeface="Uncut Sans Semibold"/>
              </a:defRPr>
            </a:pPr>
            <a:endParaRPr/>
          </a:p>
          <a:p>
            <a:pPr>
              <a:lnSpc>
                <a:spcPct val="90000"/>
              </a:lnSpc>
              <a:defRPr sz="1000" b="1">
                <a:latin typeface="Uncut Sans Semibold"/>
                <a:ea typeface="Uncut Sans Semibold"/>
                <a:cs typeface="Uncut Sans Semibold"/>
                <a:sym typeface="Uncut Sans Semibold"/>
              </a:defRPr>
            </a:pPr>
            <a:r>
              <a:t>The design challenge is based on redefining the concept of home by transforming individual dwellings into climatic shelter spaces for communities living in urban areas dealing with increasingly high temperatures. The goal is to explore innovative approaches that can break the spatial experience rooted in our current modern life, focusing instead on survival needs by reintroducing shared spaces and resource-sharing to minimize energy consumption in a crisis context. </a:t>
            </a:r>
          </a:p>
          <a:p>
            <a:pPr>
              <a:lnSpc>
                <a:spcPct val="90000"/>
              </a:lnSpc>
              <a:defRPr sz="1000" b="1">
                <a:latin typeface="Uncut Sans Semibold"/>
                <a:ea typeface="Uncut Sans Semibold"/>
                <a:cs typeface="Uncut Sans Semibold"/>
                <a:sym typeface="Uncut Sans Semibold"/>
              </a:defRPr>
            </a:pPr>
            <a:endParaRPr/>
          </a:p>
          <a:p>
            <a:pPr>
              <a:lnSpc>
                <a:spcPct val="90000"/>
              </a:lnSpc>
              <a:defRPr sz="1000" b="1">
                <a:latin typeface="Uncut Sans Semibold"/>
                <a:ea typeface="Uncut Sans Semibold"/>
                <a:cs typeface="Uncut Sans Semibold"/>
                <a:sym typeface="Uncut Sans Semibold"/>
              </a:defRPr>
            </a:pPr>
            <a:r>
              <a:t>To adapt to new environmental conditions, sustainable living solutions are necessary. Traditional single-family housing models are no longer viable as they contribute significantly to energy consumption and carbon emissions. By reinventing urban residential spaces as communal nests and promoting resource-sharing initiatives, we aim to create resilient communities that thrive in a constantly changing climate. </a:t>
            </a:r>
          </a:p>
        </p:txBody>
      </p:sp>
      <p:sp>
        <p:nvSpPr>
          <p:cNvPr id="385" name="Espace réservé du texte 2"/>
          <p:cNvSpPr txBox="1"/>
          <p:nvPr/>
        </p:nvSpPr>
        <p:spPr>
          <a:xfrm>
            <a:off x="7359536" y="622119"/>
            <a:ext cx="2159001" cy="57469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p>
            <a:pPr>
              <a:lnSpc>
                <a:spcPct val="90000"/>
              </a:lnSpc>
              <a:defRPr sz="1200" b="1">
                <a:latin typeface="Uncut Sans Semibold"/>
                <a:ea typeface="Uncut Sans Semibold"/>
                <a:cs typeface="Uncut Sans Semibold"/>
                <a:sym typeface="Uncut Sans Semibold"/>
              </a:defRPr>
            </a:pPr>
            <a:r>
              <a:t>DS02 </a:t>
            </a:r>
            <a:br/>
            <a:r>
              <a:t>SURVIVAL KITCHEN UNIT </a:t>
            </a:r>
          </a:p>
          <a:p>
            <a:pPr>
              <a:lnSpc>
                <a:spcPct val="90000"/>
              </a:lnSpc>
              <a:defRPr sz="1200" b="1">
                <a:latin typeface="Uncut Sans Semibold"/>
                <a:ea typeface="Uncut Sans Semibold"/>
                <a:cs typeface="Uncut Sans Semibold"/>
                <a:sym typeface="Uncut Sans Semibold"/>
              </a:defRPr>
            </a:pPr>
            <a:r>
              <a:t>Cooking For and Cooking With  </a:t>
            </a:r>
          </a:p>
          <a:p>
            <a:pPr>
              <a:lnSpc>
                <a:spcPct val="90000"/>
              </a:lnSpc>
              <a:defRPr sz="1200" b="1">
                <a:latin typeface="Uncut Sans Semibold"/>
                <a:ea typeface="Uncut Sans Semibold"/>
                <a:cs typeface="Uncut Sans Semibold"/>
                <a:sym typeface="Uncut Sans Semibold"/>
              </a:defRPr>
            </a:pPr>
            <a:endParaRPr/>
          </a:p>
          <a:p>
            <a:pPr>
              <a:lnSpc>
                <a:spcPct val="90000"/>
              </a:lnSpc>
              <a:defRPr sz="1000" b="1">
                <a:latin typeface="Uncut Sans Semibold"/>
                <a:ea typeface="Uncut Sans Semibold"/>
                <a:cs typeface="Uncut Sans Semibold"/>
                <a:sym typeface="Uncut Sans Semibold"/>
              </a:defRPr>
            </a:pPr>
            <a:r>
              <a:t>The design challenge is based on today’s rapidly evolving urban landscape. Traditional kitchens are becoming obsolete as delivery services dominate the food distribution scene. Meanwhile, the escalating climate crisis demands innovative solutions to reduce consumption and environmental impact. The project aims to reimagine communal kitchen units as shared spaces that challenge conventional design and operation while addressing growing concerns related to food sourcing, climate change, and community engagement. </a:t>
            </a:r>
          </a:p>
          <a:p>
            <a:pPr>
              <a:lnSpc>
                <a:spcPct val="90000"/>
              </a:lnSpc>
              <a:defRPr sz="1000" b="1">
                <a:latin typeface="Uncut Sans Semibold"/>
                <a:ea typeface="Uncut Sans Semibold"/>
                <a:cs typeface="Uncut Sans Semibold"/>
                <a:sym typeface="Uncut Sans Semibold"/>
              </a:defRPr>
            </a:pPr>
            <a:endParaRPr/>
          </a:p>
          <a:p>
            <a:pPr>
              <a:lnSpc>
                <a:spcPct val="90000"/>
              </a:lnSpc>
              <a:defRPr sz="1000" b="1">
                <a:latin typeface="Uncut Sans Semibold"/>
                <a:ea typeface="Uncut Sans Semibold"/>
                <a:cs typeface="Uncut Sans Semibold"/>
                <a:sym typeface="Uncut Sans Semibold"/>
              </a:defRPr>
            </a:pPr>
            <a:r>
              <a:t>The objective of this project is to design a communal kitchen that transcends traditional notions of kitchen design, prioritizing functionality, sustainability, and community engagement. </a:t>
            </a:r>
          </a:p>
        </p:txBody>
      </p:sp>
      <p:sp>
        <p:nvSpPr>
          <p:cNvPr id="386" name="Espace réservé du texte 2"/>
          <p:cNvSpPr txBox="1"/>
          <p:nvPr/>
        </p:nvSpPr>
        <p:spPr>
          <a:xfrm>
            <a:off x="9702572" y="622119"/>
            <a:ext cx="2159001" cy="57469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lstStyle/>
          <a:p>
            <a:pPr>
              <a:lnSpc>
                <a:spcPct val="90000"/>
              </a:lnSpc>
              <a:defRPr sz="1200" b="1">
                <a:latin typeface="Uncut Sans Semibold"/>
                <a:ea typeface="Uncut Sans Semibold"/>
                <a:cs typeface="Uncut Sans Semibold"/>
                <a:sym typeface="Uncut Sans Semibold"/>
              </a:defRPr>
            </a:pPr>
            <a:r>
              <a:t>DS03 </a:t>
            </a:r>
            <a:br/>
            <a:r>
              <a:t>EMERGING SYSTEMS FOR CLIMATE EMERGENCY </a:t>
            </a:r>
          </a:p>
          <a:p>
            <a:pPr>
              <a:lnSpc>
                <a:spcPct val="90000"/>
              </a:lnSpc>
              <a:defRPr sz="1200" b="1">
                <a:latin typeface="Uncut Sans Semibold"/>
                <a:ea typeface="Uncut Sans Semibold"/>
                <a:cs typeface="Uncut Sans Semibold"/>
                <a:sym typeface="Uncut Sans Semibold"/>
              </a:defRPr>
            </a:pPr>
            <a:r>
              <a:t>Integrating Strategies into </a:t>
            </a:r>
            <a:br/>
            <a:r>
              <a:t>an Urban Scale </a:t>
            </a:r>
          </a:p>
          <a:p>
            <a:pPr>
              <a:lnSpc>
                <a:spcPct val="90000"/>
              </a:lnSpc>
              <a:defRPr sz="1200" b="1">
                <a:latin typeface="Uncut Sans Semibold"/>
                <a:ea typeface="Uncut Sans Semibold"/>
                <a:cs typeface="Uncut Sans Semibold"/>
                <a:sym typeface="Uncut Sans Semibold"/>
              </a:defRPr>
            </a:pPr>
            <a:endParaRPr/>
          </a:p>
          <a:p>
            <a:pPr>
              <a:lnSpc>
                <a:spcPct val="90000"/>
              </a:lnSpc>
              <a:defRPr sz="1000" b="1">
                <a:latin typeface="Uncut Sans Semibold"/>
                <a:ea typeface="Uncut Sans Semibold"/>
                <a:cs typeface="Uncut Sans Semibold"/>
                <a:sym typeface="Uncut Sans Semibold"/>
              </a:defRPr>
            </a:pPr>
            <a:r>
              <a:t>We need to imagine new futures that take us to a desirable path as a society. We need to start seeing ourselves not just as isolated individuals living in a city, but as a community that wants to thrive and pushes for conditions that lead to a more inclusive and sustainable urban landscape. </a:t>
            </a:r>
          </a:p>
          <a:p>
            <a:pPr>
              <a:lnSpc>
                <a:spcPct val="90000"/>
              </a:lnSpc>
              <a:defRPr sz="1000" b="1">
                <a:latin typeface="Uncut Sans Semibold"/>
                <a:ea typeface="Uncut Sans Semibold"/>
                <a:cs typeface="Uncut Sans Semibold"/>
                <a:sym typeface="Uncut Sans Semibold"/>
              </a:defRPr>
            </a:pPr>
            <a:endParaRPr/>
          </a:p>
          <a:p>
            <a:pPr>
              <a:lnSpc>
                <a:spcPct val="90000"/>
              </a:lnSpc>
              <a:defRPr sz="1000" b="1">
                <a:latin typeface="Uncut Sans Semibold"/>
                <a:ea typeface="Uncut Sans Semibold"/>
                <a:cs typeface="Uncut Sans Semibold"/>
                <a:sym typeface="Uncut Sans Semibold"/>
              </a:defRPr>
            </a:pPr>
            <a:r>
              <a:t>Having this in mind, visualize a world where cars have been banned and we regain the space that was meant for them, using it for our true benefit as a species. The city has already implemented “survival units”, which will work as community cores that are set all around where people will solve their most basic needs and begin developing a sense of survivability to respond to the actual crisis. </a:t>
            </a:r>
          </a:p>
        </p:txBody>
      </p:sp>
      <p:sp>
        <p:nvSpPr>
          <p:cNvPr id="12" name="ZoneTexte 4">
            <a:extLst>
              <a:ext uri="{FF2B5EF4-FFF2-40B4-BE49-F238E27FC236}">
                <a16:creationId xmlns:a16="http://schemas.microsoft.com/office/drawing/2014/main" id="{61E4FF8A-1525-4C1F-98B9-A0743958CC52}"/>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04 – DESIGN OUTPUTS</a:t>
            </a:r>
            <a:endParaRPr dirty="0">
              <a:solidFill>
                <a:schemeClr val="tx1"/>
              </a:solidFill>
            </a:endParaRP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0" name="Espace réservé pour une image  2" descr="Espace réservé pour une image  2"/>
          <p:cNvPicPr>
            <a:picLocks noGrp="1" noChangeAspect="1"/>
          </p:cNvPicPr>
          <p:nvPr>
            <p:ph type="pic" idx="21"/>
          </p:nvPr>
        </p:nvPicPr>
        <p:blipFill>
          <a:blip r:embed="rId3"/>
          <a:srcRect t="5291" b="5291"/>
          <a:stretch>
            <a:fillRect/>
          </a:stretch>
        </p:blipFill>
        <p:spPr>
          <a:xfrm>
            <a:off x="365222" y="723303"/>
            <a:ext cx="11461555" cy="5764880"/>
          </a:xfrm>
          <a:prstGeom prst="rect">
            <a:avLst/>
          </a:prstGeom>
        </p:spPr>
      </p:pic>
      <p:sp>
        <p:nvSpPr>
          <p:cNvPr id="3" name="Espace réservé du texte 2">
            <a:extLst>
              <a:ext uri="{FF2B5EF4-FFF2-40B4-BE49-F238E27FC236}">
                <a16:creationId xmlns:a16="http://schemas.microsoft.com/office/drawing/2014/main" id="{6EEA3482-4A83-403B-BFAD-27884F3F7220}"/>
              </a:ext>
            </a:extLst>
          </p:cNvPr>
          <p:cNvSpPr txBox="1">
            <a:spLocks/>
          </p:cNvSpPr>
          <p:nvPr/>
        </p:nvSpPr>
        <p:spPr>
          <a:xfrm>
            <a:off x="247423" y="157842"/>
            <a:ext cx="7585937" cy="570820"/>
          </a:xfrm>
          <a:prstGeom prst="rect">
            <a:avLst/>
          </a:prstGeom>
        </p:spPr>
        <p:txBody>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a:lstStyle>
          <a:p>
            <a:pPr marL="0" indent="0" hangingPunct="1">
              <a:buNone/>
              <a:defRPr sz="2200"/>
            </a:pPr>
            <a:r>
              <a:rPr lang="en-GB" sz="2200" dirty="0">
                <a:solidFill>
                  <a:schemeClr val="bg1"/>
                </a:solidFill>
              </a:rPr>
              <a:t>[Deliverables/Proposals: DEL 04 Design responses] </a:t>
            </a:r>
          </a:p>
          <a:p>
            <a:pPr hangingPunct="1">
              <a:defRPr sz="2500"/>
            </a:pPr>
            <a:endParaRPr lang="en-GB" sz="2500" dirty="0">
              <a:solidFill>
                <a:schemeClr val="bg1"/>
              </a:solidFill>
            </a:endParaRPr>
          </a:p>
          <a:p>
            <a:pPr marL="0" indent="0" hangingPunct="1">
              <a:buNone/>
              <a:defRPr sz="2200"/>
            </a:pPr>
            <a:endParaRPr lang="en-GB" sz="2200" dirty="0">
              <a:solidFill>
                <a:schemeClr val="bg1"/>
              </a:solidFill>
            </a:endParaRPr>
          </a:p>
          <a:p>
            <a:pPr hangingPunct="1">
              <a:defRPr sz="2500"/>
            </a:pPr>
            <a:endParaRPr lang="en-GB" sz="2500" dirty="0">
              <a:solidFill>
                <a:schemeClr val="bg1"/>
              </a:solidFill>
            </a:endParaRPr>
          </a:p>
        </p:txBody>
      </p:sp>
      <p:sp>
        <p:nvSpPr>
          <p:cNvPr id="4" name="ZoneTexte 4">
            <a:extLst>
              <a:ext uri="{FF2B5EF4-FFF2-40B4-BE49-F238E27FC236}">
                <a16:creationId xmlns:a16="http://schemas.microsoft.com/office/drawing/2014/main" id="{443BD317-DB59-4C29-AB6C-73D3A30295E0}"/>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04 – DESIGN OUTPUTS</a:t>
            </a:r>
            <a:endParaRPr dirty="0">
              <a:solidFill>
                <a:schemeClr val="bg1"/>
              </a:solidFill>
            </a:endParaRP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pic>
        <p:nvPicPr>
          <p:cNvPr id="376" name="Google Shape;376;p45"/>
          <p:cNvPicPr preferRelativeResize="0"/>
          <p:nvPr/>
        </p:nvPicPr>
        <p:blipFill rotWithShape="1">
          <a:blip r:embed="rId3">
            <a:alphaModFix/>
          </a:blip>
          <a:srcRect/>
          <a:stretch/>
        </p:blipFill>
        <p:spPr>
          <a:xfrm>
            <a:off x="-1344531" y="-170912"/>
            <a:ext cx="6178291" cy="3475288"/>
          </a:xfrm>
          <a:prstGeom prst="rect">
            <a:avLst/>
          </a:prstGeom>
          <a:noFill/>
          <a:ln>
            <a:noFill/>
          </a:ln>
        </p:spPr>
      </p:pic>
      <p:pic>
        <p:nvPicPr>
          <p:cNvPr id="377" name="Google Shape;377;p45"/>
          <p:cNvPicPr preferRelativeResize="0"/>
          <p:nvPr/>
        </p:nvPicPr>
        <p:blipFill rotWithShape="1">
          <a:blip r:embed="rId4">
            <a:alphaModFix/>
          </a:blip>
          <a:srcRect/>
          <a:stretch/>
        </p:blipFill>
        <p:spPr>
          <a:xfrm>
            <a:off x="6779666" y="3038032"/>
            <a:ext cx="6791057" cy="3819969"/>
          </a:xfrm>
          <a:prstGeom prst="rect">
            <a:avLst/>
          </a:prstGeom>
          <a:noFill/>
          <a:ln>
            <a:noFill/>
          </a:ln>
        </p:spPr>
      </p:pic>
      <p:pic>
        <p:nvPicPr>
          <p:cNvPr id="378" name="Google Shape;378;p45"/>
          <p:cNvPicPr preferRelativeResize="0"/>
          <p:nvPr/>
        </p:nvPicPr>
        <p:blipFill rotWithShape="1">
          <a:blip r:embed="rId5">
            <a:alphaModFix/>
          </a:blip>
          <a:srcRect l="1908" t="17131" r="1727" b="20323"/>
          <a:stretch/>
        </p:blipFill>
        <p:spPr>
          <a:xfrm>
            <a:off x="2039595" y="1"/>
            <a:ext cx="10152404" cy="3706585"/>
          </a:xfrm>
          <a:prstGeom prst="rect">
            <a:avLst/>
          </a:prstGeom>
          <a:noFill/>
          <a:ln>
            <a:noFill/>
          </a:ln>
        </p:spPr>
      </p:pic>
      <p:pic>
        <p:nvPicPr>
          <p:cNvPr id="379" name="Google Shape;379;p45"/>
          <p:cNvPicPr preferRelativeResize="0"/>
          <p:nvPr/>
        </p:nvPicPr>
        <p:blipFill rotWithShape="1">
          <a:blip r:embed="rId6">
            <a:alphaModFix/>
          </a:blip>
          <a:srcRect/>
          <a:stretch/>
        </p:blipFill>
        <p:spPr>
          <a:xfrm>
            <a:off x="3" y="2871387"/>
            <a:ext cx="7087309" cy="3986612"/>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1" name="Espace réservé pour une image  2" descr="Espace réservé pour une image  2"/>
          <p:cNvPicPr>
            <a:picLocks noGrp="1" noChangeAspect="1"/>
          </p:cNvPicPr>
          <p:nvPr>
            <p:ph type="pic" idx="21"/>
          </p:nvPr>
        </p:nvPicPr>
        <p:blipFill>
          <a:blip r:embed="rId3"/>
          <a:srcRect t="5123" b="5123"/>
          <a:stretch>
            <a:fillRect/>
          </a:stretch>
        </p:blipFill>
        <p:spPr>
          <a:prstGeom prst="rect">
            <a:avLst/>
          </a:prstGeom>
        </p:spPr>
      </p:pic>
      <p:sp>
        <p:nvSpPr>
          <p:cNvPr id="3" name="ZoneTexte 4">
            <a:extLst>
              <a:ext uri="{FF2B5EF4-FFF2-40B4-BE49-F238E27FC236}">
                <a16:creationId xmlns:a16="http://schemas.microsoft.com/office/drawing/2014/main" id="{42B427BC-7D34-49EE-BBC9-BC3A840B7E5E}"/>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04 – DESIGN OUTPUTS</a:t>
            </a:r>
            <a:endParaRPr dirty="0">
              <a:solidFill>
                <a:schemeClr val="bg1"/>
              </a:solidFill>
            </a:endParaRP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pic>
        <p:nvPicPr>
          <p:cNvPr id="390" name="Google Shape;390;p47"/>
          <p:cNvPicPr preferRelativeResize="0"/>
          <p:nvPr/>
        </p:nvPicPr>
        <p:blipFill rotWithShape="1">
          <a:blip r:embed="rId3">
            <a:alphaModFix/>
          </a:blip>
          <a:srcRect/>
          <a:stretch/>
        </p:blipFill>
        <p:spPr>
          <a:xfrm>
            <a:off x="7016237" y="0"/>
            <a:ext cx="5175763" cy="6858000"/>
          </a:xfrm>
          <a:prstGeom prst="rect">
            <a:avLst/>
          </a:prstGeom>
          <a:noFill/>
          <a:ln>
            <a:noFill/>
          </a:ln>
        </p:spPr>
      </p:pic>
      <p:pic>
        <p:nvPicPr>
          <p:cNvPr id="391" name="Google Shape;391;p47"/>
          <p:cNvPicPr preferRelativeResize="0"/>
          <p:nvPr/>
        </p:nvPicPr>
        <p:blipFill rotWithShape="1">
          <a:blip r:embed="rId4">
            <a:alphaModFix/>
          </a:blip>
          <a:srcRect/>
          <a:stretch/>
        </p:blipFill>
        <p:spPr>
          <a:xfrm>
            <a:off x="55420" y="879772"/>
            <a:ext cx="6903504" cy="4100945"/>
          </a:xfrm>
          <a:prstGeom prst="rect">
            <a:avLst/>
          </a:prstGeom>
          <a:noFill/>
          <a:ln>
            <a:noFill/>
          </a:ln>
        </p:spPr>
      </p:pic>
      <p:sp>
        <p:nvSpPr>
          <p:cNvPr id="4" name="ZoneTexte 4">
            <a:extLst>
              <a:ext uri="{FF2B5EF4-FFF2-40B4-BE49-F238E27FC236}">
                <a16:creationId xmlns:a16="http://schemas.microsoft.com/office/drawing/2014/main" id="{7F02B08F-4A3E-4066-9547-1146F16B31B2}"/>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04 – DESIGN OUTPUTS</a:t>
            </a:r>
            <a:endParaRPr dirty="0">
              <a:solidFill>
                <a:schemeClr val="bg1"/>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 name="Espace réservé du texte 1"/>
          <p:cNvSpPr txBox="1">
            <a:spLocks noGrp="1"/>
          </p:cNvSpPr>
          <p:nvPr>
            <p:ph type="body" sz="quarter" idx="1"/>
          </p:nvPr>
        </p:nvSpPr>
        <p:spPr>
          <a:prstGeom prst="rect">
            <a:avLst/>
          </a:prstGeom>
        </p:spPr>
        <p:txBody>
          <a:bodyPr/>
          <a:lstStyle/>
          <a:p>
            <a:r>
              <a:t>05</a:t>
            </a:r>
          </a:p>
        </p:txBody>
      </p:sp>
      <p:sp>
        <p:nvSpPr>
          <p:cNvPr id="411" name="Espace réservé du texte 7"/>
          <p:cNvSpPr>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rPr lang="en-GB" dirty="0"/>
              <a:t>THINK LATERALLY, </a:t>
            </a:r>
          </a:p>
          <a:p>
            <a:r>
              <a:rPr lang="en-GB" dirty="0"/>
              <a:t>DESIGN RADICALLY,</a:t>
            </a:r>
          </a:p>
          <a:p>
            <a:r>
              <a:rPr lang="en-GB" dirty="0"/>
              <a:t>MAKE KIN, HAVE FUN</a:t>
            </a:r>
          </a:p>
        </p:txBody>
      </p:sp>
      <p:sp>
        <p:nvSpPr>
          <p:cNvPr id="4" name="ZoneTexte 4">
            <a:extLst>
              <a:ext uri="{FF2B5EF4-FFF2-40B4-BE49-F238E27FC236}">
                <a16:creationId xmlns:a16="http://schemas.microsoft.com/office/drawing/2014/main" id="{7B48CC85-F34C-4CD6-BF8C-A3B06355F56F}"/>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tx1"/>
                </a:solidFill>
              </a:rPr>
              <a:t>05 – CODA</a:t>
            </a:r>
            <a:endParaRPr dirty="0">
              <a:solidFill>
                <a:schemeClr val="tx1"/>
              </a:solidFill>
            </a:endParaRP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3" name="Espace réservé pour une image  2" descr="Espace réservé pour une image  2"/>
          <p:cNvPicPr>
            <a:picLocks noGrp="1" noChangeAspect="1"/>
          </p:cNvPicPr>
          <p:nvPr>
            <p:ph type="pic" idx="21"/>
          </p:nvPr>
        </p:nvPicPr>
        <p:blipFill>
          <a:blip r:embed="rId3"/>
          <a:srcRect t="13464" b="13464"/>
          <a:stretch>
            <a:fillRect/>
          </a:stretch>
        </p:blipFill>
        <p:spPr>
          <a:prstGeom prst="rect">
            <a:avLst/>
          </a:prstGeom>
        </p:spPr>
      </p:pic>
      <p:sp>
        <p:nvSpPr>
          <p:cNvPr id="3" name="ZoneTexte 4">
            <a:extLst>
              <a:ext uri="{FF2B5EF4-FFF2-40B4-BE49-F238E27FC236}">
                <a16:creationId xmlns:a16="http://schemas.microsoft.com/office/drawing/2014/main" id="{D89A2B2C-09B9-4295-9B01-2AB5B8920172}"/>
              </a:ext>
            </a:extLst>
          </p:cNvPr>
          <p:cNvSpPr txBox="1"/>
          <p:nvPr/>
        </p:nvSpPr>
        <p:spPr>
          <a:xfrm>
            <a:off x="247424" y="6482824"/>
            <a:ext cx="3925493" cy="184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defRPr sz="1200" b="1">
                <a:latin typeface="Uncut Sans Semibold"/>
                <a:ea typeface="Uncut Sans Semibold"/>
                <a:cs typeface="Uncut Sans Semibold"/>
                <a:sym typeface="Uncut Sans Semibold"/>
              </a:defRPr>
            </a:lvl1pPr>
          </a:lstStyle>
          <a:p>
            <a:r>
              <a:rPr lang="ca-ES" dirty="0">
                <a:solidFill>
                  <a:schemeClr val="bg1"/>
                </a:solidFill>
              </a:rPr>
              <a:t>05 – CODA</a:t>
            </a:r>
            <a:endParaRPr dirty="0">
              <a:solidFill>
                <a:schemeClr val="bg1"/>
              </a:solidFill>
            </a:endParaRPr>
          </a:p>
        </p:txBody>
      </p:sp>
    </p:spTree>
  </p:cSld>
  <p:clrMapOvr>
    <a:masterClrMapping/>
  </p:clrMapOvr>
  <p:transition spd="med"/>
</p:sld>
</file>

<file path=ppt/theme/theme1.xml><?xml version="1.0" encoding="utf-8"?>
<a:theme xmlns:a="http://schemas.openxmlformats.org/drawingml/2006/main" name="01">
  <a:themeElements>
    <a:clrScheme name="2_Thèm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2_Thème Office">
      <a:majorFont>
        <a:latin typeface="Calibri"/>
        <a:ea typeface="Calibri"/>
        <a:cs typeface="Calibri"/>
      </a:majorFont>
      <a:minorFont>
        <a:latin typeface="Helvetica"/>
        <a:ea typeface="Helvetica"/>
        <a:cs typeface="Helvetica"/>
      </a:minorFont>
    </a:fontScheme>
    <a:fmtScheme name="2_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01" id="{C124C892-B004-48A4-86BD-D54DD4D2ABA6}" vid="{083F5118-431F-453D-AC6F-616920E673C1}"/>
    </a:ext>
  </a:extLst>
</a:theme>
</file>

<file path=ppt/theme/theme2.xml><?xml version="1.0" encoding="utf-8"?>
<a:theme xmlns:a="http://schemas.openxmlformats.org/drawingml/2006/main" name="2_Thème Office">
  <a:themeElements>
    <a:clrScheme name="2_Thèm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2_Thème Office">
      <a:majorFont>
        <a:latin typeface="Calibri"/>
        <a:ea typeface="Calibri"/>
        <a:cs typeface="Calibri"/>
      </a:majorFont>
      <a:minorFont>
        <a:latin typeface="Helvetica"/>
        <a:ea typeface="Helvetica"/>
        <a:cs typeface="Helvetica"/>
      </a:minorFont>
    </a:fontScheme>
    <a:fmtScheme name="2_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Tema de l'Office">
  <a:themeElements>
    <a:clrScheme name="Oficin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icin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ici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01</Template>
  <TotalTime>322</TotalTime>
  <Words>6061</Words>
  <Application>Microsoft Office PowerPoint</Application>
  <PresentationFormat>Widescreen</PresentationFormat>
  <Paragraphs>553</Paragraphs>
  <Slides>49</Slides>
  <Notes>45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Arial</vt:lpstr>
      <vt:lpstr>Calibri</vt:lpstr>
      <vt:lpstr>Calibri Light</vt:lpstr>
      <vt:lpstr>Helvetica</vt:lpstr>
      <vt:lpstr>Open Sans</vt:lpstr>
      <vt:lpstr>Rethink Sans</vt:lpstr>
      <vt:lpstr>Times New Roman</vt:lpstr>
      <vt:lpstr>Uncut Sans Semibold</vt:lpstr>
      <vt:lpstr>01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 del PowerPoint</dc:title>
  <dc:creator>surf</dc:creator>
  <cp:lastModifiedBy>Roger Paez Blanch</cp:lastModifiedBy>
  <cp:revision>40</cp:revision>
  <dcterms:modified xsi:type="dcterms:W3CDTF">2026-06-23T15:12:17Z</dcterms:modified>
</cp:coreProperties>
</file>