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media/image1.jpeg" ContentType="image/jpeg"/>
  <Override PartName="/ppt/media/image2.jpeg" ContentType="image/jpeg"/>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media/image3.jpeg" ContentType="image/jpeg"/>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51" name="Shape 151"/>
          <p:cNvSpPr/>
          <p:nvPr>
            <p:ph type="sldImg"/>
          </p:nvPr>
        </p:nvSpPr>
        <p:spPr>
          <a:xfrm>
            <a:off x="1143000" y="685800"/>
            <a:ext cx="4572000" cy="3429000"/>
          </a:xfrm>
          <a:prstGeom prst="rect">
            <a:avLst/>
          </a:prstGeom>
        </p:spPr>
        <p:txBody>
          <a:bodyPr/>
          <a:lstStyle/>
          <a:p>
            <a:pPr/>
          </a:p>
        </p:txBody>
      </p:sp>
      <p:sp>
        <p:nvSpPr>
          <p:cNvPr id="152" name="Shape 152"/>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4.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5.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6.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7.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8.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9.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10.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11.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12.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13.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14.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15.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_rels/notesSlide16.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Relationships>

</file>

<file path=ppt/notesSlides/_rels/notesSlide17.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Relationships>

</file>

<file path=ppt/notesSlides/_rels/notesSlide18.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s>

</file>

<file path=ppt/notesSlides/_rels/notesSlide19.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_rels/notesSlide20.xml.rels><?xml version="1.0" encoding="UTF-8"?>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Relationships>

</file>

<file path=ppt/notesSlides/_rels/notesSlide21.xml.rels><?xml version="1.0" encoding="UTF-8"?>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Relationships>

</file>

<file path=ppt/notesSlides/_rels/notesSlide22.xml.rels><?xml version="1.0" encoding="UTF-8"?>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Relationships>

</file>

<file path=ppt/notesSlides/_rels/notesSlide23.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Relationships>

</file>

<file path=ppt/notesSlides/_rels/notesSlide24.xml.rels><?xml version="1.0" encoding="UTF-8"?>
<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0" name="Shape 160"/>
          <p:cNvSpPr/>
          <p:nvPr>
            <p:ph type="sldImg"/>
          </p:nvPr>
        </p:nvSpPr>
        <p:spPr>
          <a:prstGeom prst="rect">
            <a:avLst/>
          </a:prstGeom>
        </p:spPr>
        <p:txBody>
          <a:bodyPr/>
          <a:lstStyle/>
          <a:p>
            <a:pPr/>
          </a:p>
        </p:txBody>
      </p:sp>
      <p:sp>
        <p:nvSpPr>
          <p:cNvPr id="161" name="Shape 161"/>
          <p:cNvSpPr/>
          <p:nvPr>
            <p:ph type="body" sz="quarter" idx="1"/>
          </p:nvPr>
        </p:nvSpPr>
        <p:spPr>
          <a:prstGeom prst="rect">
            <a:avLst/>
          </a:prstGeom>
        </p:spPr>
        <p:txBody>
          <a:bodyPr/>
          <a:lstStyle>
            <a:lvl1pPr>
              <a:defRPr sz="1300">
                <a:latin typeface="+mn-lt"/>
                <a:ea typeface="+mn-ea"/>
                <a:cs typeface="+mn-cs"/>
                <a:sym typeface="Helvetica"/>
              </a:defRPr>
            </a:lvl1pPr>
          </a:lstStyle>
          <a:p>
            <a:pPr/>
            <a:r>
              <a:t>We are living in a time of polycrisis, when increasingly large portions of the population are asked to withstand multiple, overlapping, and mutually reinforcing emergencies. Two major global planetary threats associated with the so-called Anthropocene (or Capitalocene) are now intertwined—the nuclear threat reawakened from the Cold War and the omnipresent climate crisis. These destabilizing forces, real but difficult to grasp, stand to produce catastrophic scenarios, a future radically different from the bright horizons envisioned by the Western world in the second part of the twentieth century.</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5" name="Shape 165"/>
          <p:cNvSpPr/>
          <p:nvPr>
            <p:ph type="sldImg"/>
          </p:nvPr>
        </p:nvSpPr>
        <p:spPr>
          <a:prstGeom prst="rect">
            <a:avLst/>
          </a:prstGeom>
        </p:spPr>
        <p:txBody>
          <a:bodyPr/>
          <a:lstStyle/>
          <a:p>
            <a:pPr/>
          </a:p>
        </p:txBody>
      </p:sp>
      <p:sp>
        <p:nvSpPr>
          <p:cNvPr id="166" name="Shape 166"/>
          <p:cNvSpPr/>
          <p:nvPr>
            <p:ph type="body" sz="quarter" idx="1"/>
          </p:nvPr>
        </p:nvSpPr>
        <p:spPr>
          <a:prstGeom prst="rect">
            <a:avLst/>
          </a:prstGeom>
        </p:spPr>
        <p:txBody>
          <a:bodyPr/>
          <a:lstStyle/>
          <a:p>
            <a:pPr/>
            <a:r>
              <a:t>Even more so, the future has been colonized by a dominant economic system grounded in extraction and solutionism, one that privileges technological quick fixes and private appropriation of the planetary commons. Despite frequent shocks, this system remains remarkably resilient to alternatives, sustaining a narrow imaginary of progress even as its contradictions intensify.</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1" name="Shape 171"/>
          <p:cNvSpPr/>
          <p:nvPr>
            <p:ph type="sldImg"/>
          </p:nvPr>
        </p:nvSpPr>
        <p:spPr>
          <a:prstGeom prst="rect">
            <a:avLst/>
          </a:prstGeom>
        </p:spPr>
        <p:txBody>
          <a:bodyPr/>
          <a:lstStyle/>
          <a:p>
            <a:pPr/>
          </a:p>
        </p:txBody>
      </p:sp>
      <p:sp>
        <p:nvSpPr>
          <p:cNvPr id="172" name="Shape 172"/>
          <p:cNvSpPr/>
          <p:nvPr>
            <p:ph type="body" sz="quarter" idx="1"/>
          </p:nvPr>
        </p:nvSpPr>
        <p:spPr>
          <a:prstGeom prst="rect">
            <a:avLst/>
          </a:prstGeom>
        </p:spPr>
        <p:txBody>
          <a:bodyPr/>
          <a:lstStyle/>
          <a:p>
            <a:pPr/>
            <a:r>
              <a:t>The normalization of apocalypse generates a climate of fear, anxiety, paralysis, and melancholy, as a pervasive sense that the future has been foreclosed. Mainstream culture reinforces this narrowing. From popular media to political discourse, dystopia has become a dominant narrative framework, turning catastrophe into entertainment while rendering alternatives increasingly difficult to articulate. This saturation has generated what might be called a dystopian loop: the more we anticipate collapse, the more we organize the present in ways that bring about the very futures we fear.</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6" name="Shape 176"/>
          <p:cNvSpPr/>
          <p:nvPr>
            <p:ph type="sldImg"/>
          </p:nvPr>
        </p:nvSpPr>
        <p:spPr>
          <a:prstGeom prst="rect">
            <a:avLst/>
          </a:prstGeom>
        </p:spPr>
        <p:txBody>
          <a:bodyPr/>
          <a:lstStyle/>
          <a:p>
            <a:pPr/>
          </a:p>
        </p:txBody>
      </p:sp>
      <p:sp>
        <p:nvSpPr>
          <p:cNvPr id="177" name="Shape 177"/>
          <p:cNvSpPr/>
          <p:nvPr>
            <p:ph type="body" sz="quarter" idx="1"/>
          </p:nvPr>
        </p:nvSpPr>
        <p:spPr>
          <a:prstGeom prst="rect">
            <a:avLst/>
          </a:prstGeom>
        </p:spPr>
        <p:txBody>
          <a:bodyPr/>
          <a:lstStyle/>
          <a:p>
            <a:pPr/>
            <a:r>
              <a:t>Living inside this feedback system, many feel that the future has been taken from them. Agency becomes eroded, hope appears naive, and imagination loses ground to a melancholic limbo shaped not only by traumas of the past but by traumas anticipated in the future. This sense of temporal enclosure, of being caught between a damaged past and an uninhabitable future, makes the work of imagining alternatives more urgent, and more difficult, than ever.</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2" name="Shape 182"/>
          <p:cNvSpPr/>
          <p:nvPr>
            <p:ph type="sldImg"/>
          </p:nvPr>
        </p:nvSpPr>
        <p:spPr>
          <a:prstGeom prst="rect">
            <a:avLst/>
          </a:prstGeom>
        </p:spPr>
        <p:txBody>
          <a:bodyPr/>
          <a:lstStyle/>
          <a:p>
            <a:pPr/>
          </a:p>
        </p:txBody>
      </p:sp>
      <p:sp>
        <p:nvSpPr>
          <p:cNvPr id="183" name="Shape 183"/>
          <p:cNvSpPr/>
          <p:nvPr>
            <p:ph type="body" sz="quarter" idx="1"/>
          </p:nvPr>
        </p:nvSpPr>
        <p:spPr>
          <a:prstGeom prst="rect">
            <a:avLst/>
          </a:prstGeom>
        </p:spPr>
        <p:txBody>
          <a:bodyPr/>
          <a:lstStyle/>
          <a:p>
            <a:pPr/>
            <a:r>
              <a:t>Designers are particularly attuned to this tension. As a young discipline, design carried a certain hubris, imagining itself as a harbinger of a better future. Designers believed that by committing themselves to “good design”, which for most was synonymous with modernist design, they could bring about a world of fewer, better things. But through its deep entanglement with capital, design has helped produce the very conditions that now make that future less viable.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8" name="Shape 188"/>
          <p:cNvSpPr/>
          <p:nvPr>
            <p:ph type="sldImg"/>
          </p:nvPr>
        </p:nvSpPr>
        <p:spPr>
          <a:prstGeom prst="rect">
            <a:avLst/>
          </a:prstGeom>
        </p:spPr>
        <p:txBody>
          <a:bodyPr/>
          <a:lstStyle/>
          <a:p>
            <a:pPr/>
          </a:p>
        </p:txBody>
      </p:sp>
      <p:sp>
        <p:nvSpPr>
          <p:cNvPr id="189" name="Shape 189"/>
          <p:cNvSpPr/>
          <p:nvPr>
            <p:ph type="body" sz="quarter" idx="1"/>
          </p:nvPr>
        </p:nvSpPr>
        <p:spPr>
          <a:prstGeom prst="rect">
            <a:avLst/>
          </a:prstGeom>
        </p:spPr>
        <p:txBody>
          <a:bodyPr/>
          <a:lstStyle/>
          <a:p>
            <a:pPr/>
            <a:r>
              <a:t>No matter its good intentions, as a mechanism for generating ever more stuff, design is complicit in the climate crisis, resource waste, extractive infrastructures, labor precarity, and the throwaway culture of consumption. Today, in every design school, biennale, festival, and fair, one finds an implicit acknowledgement of the planetary crisis—a low, toxic background hum that unsettles the very idea of design.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Shape 193"/>
          <p:cNvSpPr/>
          <p:nvPr>
            <p:ph type="sldImg"/>
          </p:nvPr>
        </p:nvSpPr>
        <p:spPr>
          <a:prstGeom prst="rect">
            <a:avLst/>
          </a:prstGeom>
        </p:spPr>
        <p:txBody>
          <a:bodyPr/>
          <a:lstStyle/>
          <a:p>
            <a:pPr/>
          </a:p>
        </p:txBody>
      </p:sp>
      <p:sp>
        <p:nvSpPr>
          <p:cNvPr id="194" name="Shape 194"/>
          <p:cNvSpPr/>
          <p:nvPr>
            <p:ph type="body" sz="quarter" idx="1"/>
          </p:nvPr>
        </p:nvSpPr>
        <p:spPr>
          <a:prstGeom prst="rect">
            <a:avLst/>
          </a:prstGeom>
        </p:spPr>
        <p:txBody>
          <a:bodyPr/>
          <a:lstStyle/>
          <a:p>
            <a:pPr/>
            <a:r>
              <a:t>At the same time, designers are, like everyone else, individuals trapped in a global state of emergency and increasingly burdened with the responsibility for systemic failures. Structural breakdowns are reframed as personal shortcomings; uncertainty, precarity, and risk are internalized as matters of individual resilience and self-management. As the Anthropocene narrative began framing humans as primary agents behind many of the world’s unfolding disasters, a parallel narrative emerged insisting that we are essentially powerless within the complex and volatile systems we inhabit.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4" name="Shape 204"/>
          <p:cNvSpPr/>
          <p:nvPr>
            <p:ph type="sldImg"/>
          </p:nvPr>
        </p:nvSpPr>
        <p:spPr>
          <a:prstGeom prst="rect">
            <a:avLst/>
          </a:prstGeom>
        </p:spPr>
        <p:txBody>
          <a:bodyPr/>
          <a:lstStyle/>
          <a:p>
            <a:pPr/>
          </a:p>
        </p:txBody>
      </p:sp>
      <p:sp>
        <p:nvSpPr>
          <p:cNvPr id="205" name="Shape 205"/>
          <p:cNvSpPr/>
          <p:nvPr>
            <p:ph type="body" sz="quarter" idx="1"/>
          </p:nvPr>
        </p:nvSpPr>
        <p:spPr>
          <a:prstGeom prst="rect">
            <a:avLst/>
          </a:prstGeom>
        </p:spPr>
        <p:txBody>
          <a:bodyPr/>
          <a:lstStyle/>
          <a:p>
            <a:pPr/>
            <a:r>
              <a:t>The dominance of the market facilitates problematic relations to the elements that are chosen as part of the design process - in terms of resources, for example, the iPhone, comprises 75 of 118 elements from the periodic table (the human body is made up of around 30). In an article for the Los Angeles Times Brian Merchant described the pulverising of an iPhone and then analysing the resulting dust using mass spectrometry, X-ray fluorescence and infrared analysis. He suggests that to obtain the 100 or so grams of minerals found in a single iPhone, miners around the world have to dig, dynamite, chip and process their way through about 75 pounds of rock on nearly every continent.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9" name="Shape 209"/>
          <p:cNvSpPr/>
          <p:nvPr>
            <p:ph type="sldImg"/>
          </p:nvPr>
        </p:nvSpPr>
        <p:spPr>
          <a:prstGeom prst="rect">
            <a:avLst/>
          </a:prstGeom>
        </p:spPr>
        <p:txBody>
          <a:bodyPr/>
          <a:lstStyle/>
          <a:p>
            <a:pPr/>
          </a:p>
        </p:txBody>
      </p:sp>
      <p:sp>
        <p:nvSpPr>
          <p:cNvPr id="210" name="Shape 210"/>
          <p:cNvSpPr/>
          <p:nvPr>
            <p:ph type="body" sz="quarter" idx="1"/>
          </p:nvPr>
        </p:nvSpPr>
        <p:spPr>
          <a:prstGeom prst="rect">
            <a:avLst/>
          </a:prstGeom>
        </p:spPr>
        <p:txBody>
          <a:bodyPr/>
          <a:lstStyle/>
          <a:p>
            <a:pPr/>
            <a:r>
              <a:t>The periphery is where these dynamics are often most sharply felt, although, as environmental breakdown driven by globalization accelerates, the planet itself risks being treated as a periphery. Away from urban and technological centers, designers’ work is frequently reduced to dealing with the implications of global threats on a local, micro level. The Adriatic is one such periphery. Repeatedly cast as a place where time appears to have stopped and where life is supposedly free from the uncertainties and stresses of “modern” existence. In this fetishized Mediterranean, one lives in an eternal present; the future never arrives, so there is no need to run from it. Absent from this vision are the multiple overlapping crises that have long shaped the region: wars, ongoing migrant crises, entrenched poverty, and the accelerating impacts of climate change.</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4" name="Shape 214"/>
          <p:cNvSpPr/>
          <p:nvPr>
            <p:ph type="sldImg"/>
          </p:nvPr>
        </p:nvSpPr>
        <p:spPr>
          <a:prstGeom prst="rect">
            <a:avLst/>
          </a:prstGeom>
        </p:spPr>
        <p:txBody>
          <a:bodyPr/>
          <a:lstStyle/>
          <a:p>
            <a:pPr/>
          </a:p>
        </p:txBody>
      </p:sp>
      <p:sp>
        <p:nvSpPr>
          <p:cNvPr id="215" name="Shape 215"/>
          <p:cNvSpPr/>
          <p:nvPr>
            <p:ph type="body" sz="quarter" idx="1"/>
          </p:nvPr>
        </p:nvSpPr>
        <p:spPr>
          <a:prstGeom prst="rect">
            <a:avLst/>
          </a:prstGeom>
        </p:spPr>
        <p:txBody>
          <a:bodyPr/>
          <a:lstStyle/>
          <a:p>
            <a:pPr/>
            <a:r>
              <a:t>These places have become media and tourist commodities, their landscapes and inhabitants staged as scenographies for mass consumption, resulting in identities that are increasingly artificial and manufactured. At the same time, local populations struggle, often desperately, to resist these new forms of coloniality. Split, Croatia, is a particularly pertinent case study. After a period of aggressive deindustrialisation, it has experienced an even more aggressive “apartmentisation”—now the main source of income for many residents. Large industrial complexes that once employed thousands have been replaced by global hotel chains.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9" name="Shape 219"/>
          <p:cNvSpPr/>
          <p:nvPr>
            <p:ph type="sldImg"/>
          </p:nvPr>
        </p:nvSpPr>
        <p:spPr>
          <a:prstGeom prst="rect">
            <a:avLst/>
          </a:prstGeom>
        </p:spPr>
        <p:txBody>
          <a:bodyPr/>
          <a:lstStyle/>
          <a:p>
            <a:pPr/>
          </a:p>
        </p:txBody>
      </p:sp>
      <p:sp>
        <p:nvSpPr>
          <p:cNvPr id="220" name="Shape 220"/>
          <p:cNvSpPr/>
          <p:nvPr>
            <p:ph type="body" sz="quarter" idx="1"/>
          </p:nvPr>
        </p:nvSpPr>
        <p:spPr>
          <a:prstGeom prst="rect">
            <a:avLst/>
          </a:prstGeom>
        </p:spPr>
        <p:txBody>
          <a:bodyPr/>
          <a:lstStyle/>
          <a:p>
            <a:pPr/>
            <a:r>
              <a:t>These places have become media and tourist commodities, their landscapes and inhabitants staged as scenographies for mass consumption, resulting in identities that are increasingly artificial and manufactured. At the same time, local populations struggle, often desperately, to resist these new forms of coloniality. Split, Croatia, is a particularly pertinent case study. After a period of aggressive deindustrialisation, it has experienced an even more aggressive “apartmentisation”—now the main source of income for many residents. Large industrial complexes that once employed thousands have been replaced by global hotel chains.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4" name="Shape 224"/>
          <p:cNvSpPr/>
          <p:nvPr>
            <p:ph type="sldImg"/>
          </p:nvPr>
        </p:nvSpPr>
        <p:spPr>
          <a:prstGeom prst="rect">
            <a:avLst/>
          </a:prstGeom>
        </p:spPr>
        <p:txBody>
          <a:bodyPr/>
          <a:lstStyle/>
          <a:p>
            <a:pPr/>
          </a:p>
        </p:txBody>
      </p:sp>
      <p:sp>
        <p:nvSpPr>
          <p:cNvPr id="225" name="Shape 225"/>
          <p:cNvSpPr/>
          <p:nvPr>
            <p:ph type="body" sz="quarter" idx="1"/>
          </p:nvPr>
        </p:nvSpPr>
        <p:spPr>
          <a:prstGeom prst="rect">
            <a:avLst/>
          </a:prstGeom>
        </p:spPr>
        <p:txBody>
          <a:bodyPr/>
          <a:lstStyle/>
          <a:p>
            <a:pPr/>
            <a:r>
              <a:t>It is against this backdrop that the “Mediterranean speculative approach” has emerged—a practice that examines the future implications of major global changes (technological, economic, political, environmental) from within small urban and rural contexts through critical, speculative, and future-oriented design. In this framework, the periphery is understood not as a site of lack or marginality, but a space of opportunity for new forms of exchange and imagination precisely because of its location on the edges and borders of dominant systems and geographic centers.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9" name="Shape 229"/>
          <p:cNvSpPr/>
          <p:nvPr>
            <p:ph type="sldImg"/>
          </p:nvPr>
        </p:nvSpPr>
        <p:spPr>
          <a:prstGeom prst="rect">
            <a:avLst/>
          </a:prstGeom>
        </p:spPr>
        <p:txBody>
          <a:bodyPr/>
          <a:lstStyle/>
          <a:p>
            <a:pPr/>
          </a:p>
        </p:txBody>
      </p:sp>
      <p:sp>
        <p:nvSpPr>
          <p:cNvPr id="230" name="Shape 230"/>
          <p:cNvSpPr/>
          <p:nvPr>
            <p:ph type="body" sz="quarter" idx="1"/>
          </p:nvPr>
        </p:nvSpPr>
        <p:spPr>
          <a:prstGeom prst="rect">
            <a:avLst/>
          </a:prstGeom>
        </p:spPr>
        <p:txBody>
          <a:bodyPr/>
          <a:lstStyle/>
          <a:p>
            <a:pPr/>
            <a:r>
              <a:t>From this vantage point, local action can have global implications and resonance. Small-scale, bottom-up activities can achieve meaningful shifts, activating marginalized groups and offering new forms of hope within otherwise global dystopian constellations. Although these initiatives may not always produce immediate, concrete outcomes beyond the scope of individual projects, their value lies in the participatory process itself, moments when designers, experts, and community members jointly craft “real speculations” that open potential pathways for future action.</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4" name="Shape 234"/>
          <p:cNvSpPr/>
          <p:nvPr>
            <p:ph type="sldImg"/>
          </p:nvPr>
        </p:nvSpPr>
        <p:spPr>
          <a:prstGeom prst="rect">
            <a:avLst/>
          </a:prstGeom>
        </p:spPr>
        <p:txBody>
          <a:bodyPr/>
          <a:lstStyle/>
          <a:p>
            <a:pPr/>
          </a:p>
        </p:txBody>
      </p:sp>
      <p:sp>
        <p:nvSpPr>
          <p:cNvPr id="235" name="Shape 235"/>
          <p:cNvSpPr/>
          <p:nvPr>
            <p:ph type="body" sz="quarter" idx="1"/>
          </p:nvPr>
        </p:nvSpPr>
        <p:spPr>
          <a:prstGeom prst="rect">
            <a:avLst/>
          </a:prstGeom>
        </p:spPr>
        <p:txBody>
          <a:bodyPr/>
          <a:lstStyle/>
          <a:p>
            <a:pPr/>
            <a:r>
              <a:t>For example, the Life After Tourism project (2018) confronted global challenges through a distinctly local lens. It set out to imagine alternative scenarios to anticipated dystopian climate futures by proposing that, in 2055, Split’s Perystile—the Roman-era square in the city's historic core—would become submerged by rising sea levels and transformed into a site of mariculture. Surrounding buildings would become spaces of production: drying, preserving, packaging, and preparing food for distribution.</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9" name="Shape 239"/>
          <p:cNvSpPr/>
          <p:nvPr>
            <p:ph type="sldImg"/>
          </p:nvPr>
        </p:nvSpPr>
        <p:spPr>
          <a:prstGeom prst="rect">
            <a:avLst/>
          </a:prstGeom>
        </p:spPr>
        <p:txBody>
          <a:bodyPr/>
          <a:lstStyle/>
          <a:p>
            <a:pPr/>
          </a:p>
        </p:txBody>
      </p:sp>
      <p:sp>
        <p:nvSpPr>
          <p:cNvPr id="240" name="Shape 240"/>
          <p:cNvSpPr/>
          <p:nvPr>
            <p:ph type="body" sz="quarter" idx="1"/>
          </p:nvPr>
        </p:nvSpPr>
        <p:spPr>
          <a:prstGeom prst="rect">
            <a:avLst/>
          </a:prstGeom>
        </p:spPr>
        <p:txBody>
          <a:bodyPr/>
          <a:lstStyle/>
          <a:p>
            <a:pPr/>
            <a:r>
              <a:t>The project was realized as a functional micro-mariculture system capable of cultivating climate-resistant marine organisms such as microalgae, brine shrimp, and sea anemones. These organisms were envisioned as both a food source for the remaining urban population and as the foundation for a new economy, a form of hope after catastrophe. From the outset, the intention was to expand the project’s reach beyond merely raising awareness, generating debate, and drawing attention to potential future scenarios.</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4" name="Shape 244"/>
          <p:cNvSpPr/>
          <p:nvPr>
            <p:ph type="sldImg"/>
          </p:nvPr>
        </p:nvSpPr>
        <p:spPr>
          <a:prstGeom prst="rect">
            <a:avLst/>
          </a:prstGeom>
        </p:spPr>
        <p:txBody>
          <a:bodyPr/>
          <a:lstStyle/>
          <a:p>
            <a:pPr/>
          </a:p>
        </p:txBody>
      </p:sp>
      <p:sp>
        <p:nvSpPr>
          <p:cNvPr id="245" name="Shape 245"/>
          <p:cNvSpPr/>
          <p:nvPr>
            <p:ph type="body" sz="quarter" idx="1"/>
          </p:nvPr>
        </p:nvSpPr>
        <p:spPr>
          <a:prstGeom prst="rect">
            <a:avLst/>
          </a:prstGeom>
        </p:spPr>
        <p:txBody>
          <a:bodyPr/>
          <a:lstStyle/>
          <a:p>
            <a:pPr/>
            <a:r>
              <a:t>The project aimed to extend speculation into action by providing concrete tools, techniques, and mechanisms that might help individuals and communities build life after collapse. It grew from a collaborative process in which designers from the Arts Academy, and experts from the Institute of Oceanography and Fisheries combined their respective forms of situated local knowledge and disciplinary expertise to produce a fully operational system. The project was paired with a DIY manual that translated this shared knowledge into detailed, actionable instructions for the wider community to adapt and apply in real-world contexts.</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9" name="Shape 249"/>
          <p:cNvSpPr/>
          <p:nvPr>
            <p:ph type="sldImg"/>
          </p:nvPr>
        </p:nvSpPr>
        <p:spPr>
          <a:prstGeom prst="rect">
            <a:avLst/>
          </a:prstGeom>
        </p:spPr>
        <p:txBody>
          <a:bodyPr/>
          <a:lstStyle/>
          <a:p>
            <a:pPr/>
          </a:p>
        </p:txBody>
      </p:sp>
      <p:sp>
        <p:nvSpPr>
          <p:cNvPr id="250" name="Shape 250"/>
          <p:cNvSpPr/>
          <p:nvPr>
            <p:ph type="body" sz="quarter" idx="1"/>
          </p:nvPr>
        </p:nvSpPr>
        <p:spPr>
          <a:prstGeom prst="rect">
            <a:avLst/>
          </a:prstGeom>
        </p:spPr>
        <p:txBody>
          <a:bodyPr/>
          <a:lstStyle/>
          <a:p>
            <a:pPr/>
            <a:r>
              <a:t>From the outset, one of the aims of our approach has been to bring the knowledge and experience generated through both discursive and practical work directly into education. Multidisciplinary workshops play a central role in this process. They employ critical and speculative methods as a unifying framework and introduce alternative educational models that move beyond slow and constrained rhythms of curriculum-based academic programs.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4" name="Shape 254"/>
          <p:cNvSpPr/>
          <p:nvPr>
            <p:ph type="sldImg"/>
          </p:nvPr>
        </p:nvSpPr>
        <p:spPr>
          <a:prstGeom prst="rect">
            <a:avLst/>
          </a:prstGeom>
        </p:spPr>
        <p:txBody>
          <a:bodyPr/>
          <a:lstStyle/>
          <a:p>
            <a:pPr/>
          </a:p>
        </p:txBody>
      </p:sp>
      <p:sp>
        <p:nvSpPr>
          <p:cNvPr id="255" name="Shape 255"/>
          <p:cNvSpPr/>
          <p:nvPr>
            <p:ph type="body" sz="quarter" idx="1"/>
          </p:nvPr>
        </p:nvSpPr>
        <p:spPr>
          <a:prstGeom prst="rect">
            <a:avLst/>
          </a:prstGeom>
        </p:spPr>
        <p:txBody>
          <a:bodyPr/>
          <a:lstStyle/>
          <a:p>
            <a:pPr/>
            <a:r>
              <a:t>At a time when many young people are finding themselves increasingly unable to conceive of a future, let alone a preferable one, workshops set out to cultivate social imagination: the collective capacity to think otherwise. These speculative community responses cultivate resilience but without precluding the possibility of transformative change. Rather than aiming for predictive solutions, the workshops foreground relationality, situated knowledge, and creativity already embedded in local ways of living and dealing with uncertainty.</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9" name="Shape 259"/>
          <p:cNvSpPr/>
          <p:nvPr>
            <p:ph type="sldImg"/>
          </p:nvPr>
        </p:nvSpPr>
        <p:spPr>
          <a:prstGeom prst="rect">
            <a:avLst/>
          </a:prstGeom>
        </p:spPr>
        <p:txBody>
          <a:bodyPr/>
          <a:lstStyle/>
          <a:p>
            <a:pPr/>
          </a:p>
        </p:txBody>
      </p:sp>
      <p:sp>
        <p:nvSpPr>
          <p:cNvPr id="260" name="Shape 260"/>
          <p:cNvSpPr/>
          <p:nvPr>
            <p:ph type="body" sz="quarter" idx="1"/>
          </p:nvPr>
        </p:nvSpPr>
        <p:spPr>
          <a:prstGeom prst="rect">
            <a:avLst/>
          </a:prstGeom>
        </p:spPr>
        <p:txBody>
          <a:bodyPr/>
          <a:lstStyle/>
          <a:p>
            <a:pPr/>
            <a:r>
              <a:t>Bottom-up approaches such as this one rest on localized knowledge and embodied experience, yet these forms of knowing are often excluded from dominant, digitized systems of knowledge-making. As global technologies such as large language models become key mediators of information, they tend to reproduce the most statistically prevalent ideas and obscure those emerging from smaller, peripheral, or marginalized contexts.</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4" name="Shape 264"/>
          <p:cNvSpPr/>
          <p:nvPr>
            <p:ph type="sldImg"/>
          </p:nvPr>
        </p:nvSpPr>
        <p:spPr>
          <a:prstGeom prst="rect">
            <a:avLst/>
          </a:prstGeom>
        </p:spPr>
        <p:txBody>
          <a:bodyPr/>
          <a:lstStyle/>
          <a:p>
            <a:pPr/>
          </a:p>
        </p:txBody>
      </p:sp>
      <p:sp>
        <p:nvSpPr>
          <p:cNvPr id="265" name="Shape 265"/>
          <p:cNvSpPr/>
          <p:nvPr>
            <p:ph type="body" sz="quarter" idx="1"/>
          </p:nvPr>
        </p:nvSpPr>
        <p:spPr>
          <a:prstGeom prst="rect">
            <a:avLst/>
          </a:prstGeom>
        </p:spPr>
        <p:txBody>
          <a:bodyPr/>
          <a:lstStyle/>
          <a:p>
            <a:pPr/>
            <a:r>
              <a:t>This produces a homogenizing effect in which diverse ways of being and knowing are flattened, and global narratives overshadow local experience, a dynamic that echoes older colonial patterns of erasing or subsuming local knowledge within dominant frameworks. The response cannot simply be to feed these systems more data. Instead, the task is to support local practices on their own terms, while avoiding romanticization.</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9" name="Shape 269"/>
          <p:cNvSpPr/>
          <p:nvPr>
            <p:ph type="sldImg"/>
          </p:nvPr>
        </p:nvSpPr>
        <p:spPr>
          <a:prstGeom prst="rect">
            <a:avLst/>
          </a:prstGeom>
        </p:spPr>
        <p:txBody>
          <a:bodyPr/>
          <a:lstStyle/>
          <a:p>
            <a:pPr/>
          </a:p>
        </p:txBody>
      </p:sp>
      <p:sp>
        <p:nvSpPr>
          <p:cNvPr id="270" name="Shape 270"/>
          <p:cNvSpPr/>
          <p:nvPr>
            <p:ph type="body" sz="quarter" idx="1"/>
          </p:nvPr>
        </p:nvSpPr>
        <p:spPr>
          <a:prstGeom prst="rect">
            <a:avLst/>
          </a:prstGeom>
        </p:spPr>
        <p:txBody>
          <a:bodyPr/>
          <a:lstStyle/>
          <a:p>
            <a:pPr/>
            <a:r>
              <a:t>A local community is not inherently liberatory; it contains its own hierarchies and exclusions, it can suppress dissent to uphold tradition. The local is also never static and insulated; it doesn’t sit outside the global but is often informed by and entangled in its logics. As Maria Puig de la Bellacasa argued in Matters of Care, even practices of care can reproduce inequality [4]. What is needed, therefore, are spaces in which multiple epistemologies can coexist and interact, spaces that welcome conflict, negotiation, and complexity as part of shaping more just and preferable futures.</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4" name="Shape 274"/>
          <p:cNvSpPr/>
          <p:nvPr>
            <p:ph type="sldImg"/>
          </p:nvPr>
        </p:nvSpPr>
        <p:spPr>
          <a:prstGeom prst="rect">
            <a:avLst/>
          </a:prstGeom>
        </p:spPr>
        <p:txBody>
          <a:bodyPr/>
          <a:lstStyle/>
          <a:p>
            <a:pPr/>
          </a:p>
        </p:txBody>
      </p:sp>
      <p:sp>
        <p:nvSpPr>
          <p:cNvPr id="275" name="Shape 275"/>
          <p:cNvSpPr/>
          <p:nvPr>
            <p:ph type="body" sz="quarter" idx="1"/>
          </p:nvPr>
        </p:nvSpPr>
        <p:spPr>
          <a:prstGeom prst="rect">
            <a:avLst/>
          </a:prstGeom>
        </p:spPr>
        <p:txBody>
          <a:bodyPr/>
          <a:lstStyle/>
          <a:p>
            <a:pPr/>
            <a:r>
              <a:t>To reclaim our future from the dystopian loop, we need to rethink how we imagine together. Hope, in this sense, is a collective practice—something cultivated through critical dialogue, shared experimentation, and the everyday labour of care within local contexts. As Ana Jeinić argues, an emancipatory speculative design demands an open-ended, collective praxis that forges new forms of synergy between institutional and extra-institutional actors in search of new ways of thinking and making the future.</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8" name="Shape 278"/>
          <p:cNvSpPr/>
          <p:nvPr>
            <p:ph type="sldImg"/>
          </p:nvPr>
        </p:nvSpPr>
        <p:spPr>
          <a:prstGeom prst="rect">
            <a:avLst/>
          </a:prstGeom>
        </p:spPr>
        <p:txBody>
          <a:bodyPr/>
          <a:lstStyle/>
          <a:p>
            <a:pPr/>
          </a:p>
        </p:txBody>
      </p:sp>
      <p:sp>
        <p:nvSpPr>
          <p:cNvPr id="279" name="Shape 279"/>
          <p:cNvSpPr/>
          <p:nvPr>
            <p:ph type="body" sz="quarter" idx="1"/>
          </p:nvPr>
        </p:nvSpPr>
        <p:spPr>
          <a:prstGeom prst="rect">
            <a:avLst/>
          </a:prstGeom>
        </p:spPr>
        <p:txBody>
          <a:bodyPr/>
          <a:lstStyle/>
          <a:p>
            <a:pPr/>
            <a:r>
              <a:t>In our approach, which weaves together discourse and practice, education emerges as a central site for cultivating hope and supporting change. We envision the university as a speculative space, a zone for testing new forms of thinking and making. By situating educational practice in the local context—which is intimately familiar to us—and working with local people—with whom we share our everyday life, crises, and vulnerabilities on Europe’s periphery—we create conditions for reciprocity, relevance, and grounded insight. And by working with students, who will be the agents of tomorrow’s transformations, we see genuine potential for reclaiming hope: not as abstraction or optimism, but as a spark for wider emancipatory and systemic change.</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3" name="Shape 283"/>
          <p:cNvSpPr/>
          <p:nvPr>
            <p:ph type="sldImg"/>
          </p:nvPr>
        </p:nvSpPr>
        <p:spPr>
          <a:prstGeom prst="rect">
            <a:avLst/>
          </a:prstGeom>
        </p:spPr>
        <p:txBody>
          <a:bodyPr/>
          <a:lstStyle/>
          <a:p>
            <a:pPr/>
          </a:p>
        </p:txBody>
      </p:sp>
      <p:sp>
        <p:nvSpPr>
          <p:cNvPr id="284" name="Shape 284"/>
          <p:cNvSpPr/>
          <p:nvPr>
            <p:ph type="body" sz="quarter" idx="1"/>
          </p:nvPr>
        </p:nvSpPr>
        <p:spPr>
          <a:prstGeom prst="rect">
            <a:avLst/>
          </a:prstGeom>
        </p:spPr>
        <p:txBody>
          <a:bodyPr/>
          <a:lstStyle/>
          <a:p>
            <a:pPr marL="160421" indent="-160421">
              <a:buSzPct val="100000"/>
              <a:buAutoNum type="arabicPeriod" startAt="1"/>
            </a:pPr>
            <a:r>
              <a:t>Mitrović, Ivica, Mia Roth-Čerina, and Tonči Čerina, eds. 2023. Designing in Coexistence: Reflections on Systemic Change. Croatian Architects’ Association.</a:t>
            </a:r>
          </a:p>
          <a:p>
            <a:pPr marL="160421" indent="-160421">
              <a:buSzPct val="100000"/>
              <a:buAutoNum type="arabicPeriod" startAt="1"/>
            </a:pPr>
            <a:r>
              <a:t>Mitrović, Ivica and Oleg Šuran. 2018. “Life After Tourism”. Arts Academy, University of Split. &lt;https://interakcije.net/en/2019/02/23/life-after-tourism/&gt;</a:t>
            </a:r>
          </a:p>
          <a:p>
            <a:pPr marL="160421" indent="-160421">
              <a:buSzPct val="100000"/>
              <a:buAutoNum type="arabicPeriod" startAt="1"/>
            </a:pPr>
            <a:r>
              <a:t>Smith, Linda Tuhiwai. 1999. Decolonizing Methodologies: Research and Indigenous Peoples. Zed Books.</a:t>
            </a:r>
          </a:p>
          <a:p>
            <a:pPr marL="160421" indent="-160421">
              <a:buSzPct val="100000"/>
              <a:buAutoNum type="arabicPeriod" startAt="1"/>
            </a:pPr>
            <a:r>
              <a:t>Puig de la Bellacasa, María. 2017. Matters of Care: Speculative Ethics in More Than Human Worlds. University of Minnesota Press.</a:t>
            </a:r>
          </a:p>
          <a:p>
            <a:pPr marL="160421" indent="-160421">
              <a:buSzPct val="100000"/>
              <a:buAutoNum type="arabicPeriod" startAt="1"/>
            </a:pPr>
            <a:r>
              <a:t>Jeinić, Ana. 2021. “To What End? Rethinking Design Speculation.” Perspecta 54 (Atopia): 138-153.</a:t>
            </a:r>
          </a:p>
          <a:p>
            <a:pPr marL="160421" indent="-160421">
              <a:buSzPct val="100000"/>
              <a:buAutoNum type="arabicPeriod" startAt="1"/>
            </a:pPr>
            <a:r>
              <a:t>Mitrović, Ivica and Dora Vanette, eds. 2025. Reclaiming Hope: Navigate(Un)Certainty, Imagine Better Futures. The Centre for Creativity, Museum of Architecture and Design, Ljubljana.</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Cover">
    <p:bg>
      <p:bgPr>
        <a:solidFill>
          <a:srgbClr val="FFFFFF"/>
        </a:solidFill>
      </p:bgPr>
    </p:bg>
    <p:spTree>
      <p:nvGrpSpPr>
        <p:cNvPr id="1" name=""/>
        <p:cNvGrpSpPr/>
        <p:nvPr/>
      </p:nvGrpSpPr>
      <p:grpSpPr>
        <a:xfrm>
          <a:off x="0" y="0"/>
          <a:ext cx="0" cy="0"/>
          <a:chOff x="0" y="0"/>
          <a:chExt cx="0" cy="0"/>
        </a:xfrm>
      </p:grpSpPr>
      <p:sp>
        <p:nvSpPr>
          <p:cNvPr id="17" name="Espace réservé pour une image  2"/>
          <p:cNvSpPr/>
          <p:nvPr>
            <p:ph type="pic" idx="21"/>
          </p:nvPr>
        </p:nvSpPr>
        <p:spPr>
          <a:xfrm>
            <a:off x="0" y="-1767403"/>
            <a:ext cx="12192000" cy="17007807"/>
          </a:xfrm>
          <a:prstGeom prst="rect">
            <a:avLst/>
          </a:prstGeom>
        </p:spPr>
        <p:txBody>
          <a:bodyPr lIns="91439" rIns="91439"/>
          <a:lstStyle/>
          <a:p>
            <a:pPr/>
          </a:p>
        </p:txBody>
      </p:sp>
      <p:sp>
        <p:nvSpPr>
          <p:cNvPr id="18" name="Body Level One…"/>
          <p:cNvSpPr txBox="1"/>
          <p:nvPr>
            <p:ph type="body" idx="1" hasCustomPrompt="1"/>
          </p:nvPr>
        </p:nvSpPr>
        <p:spPr>
          <a:xfrm>
            <a:off x="247423" y="157843"/>
            <a:ext cx="8199892" cy="5179332"/>
          </a:xfrm>
          <a:prstGeom prst="rect">
            <a:avLst/>
          </a:prstGeom>
        </p:spPr>
        <p:txBody>
          <a:bodyPr lIns="0" tIns="0" rIns="0" bIns="0"/>
          <a:lstStyle>
            <a:lvl1pPr marL="0" indent="0">
              <a:spcBef>
                <a:spcPts val="0"/>
              </a:spcBef>
              <a:buSzTx/>
              <a:buFontTx/>
              <a:buNone/>
              <a:defRPr b="1" sz="4800">
                <a:latin typeface="Uncut Sans Semibold"/>
                <a:ea typeface="Uncut Sans Semibold"/>
                <a:cs typeface="Uncut Sans Semibold"/>
                <a:sym typeface="Uncut Sans Semibold"/>
              </a:defRPr>
            </a:lvl1pPr>
            <a:lvl2pPr marL="0" indent="457200">
              <a:spcBef>
                <a:spcPts val="0"/>
              </a:spcBef>
              <a:buSzTx/>
              <a:buFontTx/>
              <a:buNone/>
              <a:defRPr b="1" sz="4800">
                <a:latin typeface="Uncut Sans Semibold"/>
                <a:ea typeface="Uncut Sans Semibold"/>
                <a:cs typeface="Uncut Sans Semibold"/>
                <a:sym typeface="Uncut Sans Semibold"/>
              </a:defRPr>
            </a:lvl2pPr>
            <a:lvl3pPr marL="0" indent="914400">
              <a:spcBef>
                <a:spcPts val="0"/>
              </a:spcBef>
              <a:buSzTx/>
              <a:buFontTx/>
              <a:buNone/>
              <a:defRPr b="1" sz="4800">
                <a:latin typeface="Uncut Sans Semibold"/>
                <a:ea typeface="Uncut Sans Semibold"/>
                <a:cs typeface="Uncut Sans Semibold"/>
                <a:sym typeface="Uncut Sans Semibold"/>
              </a:defRPr>
            </a:lvl3pPr>
            <a:lvl4pPr marL="0" indent="1371600">
              <a:spcBef>
                <a:spcPts val="0"/>
              </a:spcBef>
              <a:buSzTx/>
              <a:buFontTx/>
              <a:buNone/>
              <a:defRPr b="1" sz="4800">
                <a:latin typeface="Uncut Sans Semibold"/>
                <a:ea typeface="Uncut Sans Semibold"/>
                <a:cs typeface="Uncut Sans Semibold"/>
                <a:sym typeface="Uncut Sans Semibold"/>
              </a:defRPr>
            </a:lvl4pPr>
            <a:lvl5pPr marL="0" indent="1828800">
              <a:spcBef>
                <a:spcPts val="0"/>
              </a:spcBef>
              <a:buSzTx/>
              <a:buFontTx/>
              <a:buNone/>
              <a:defRPr b="1" sz="4800">
                <a:latin typeface="Uncut Sans Semibold"/>
                <a:ea typeface="Uncut Sans Semibold"/>
                <a:cs typeface="Uncut Sans Semibold"/>
                <a:sym typeface="Uncut Sans Semibold"/>
              </a:defRPr>
            </a:lvl5pPr>
          </a:lstStyle>
          <a:p>
            <a:pPr/>
            <a:r>
              <a:t>Workshop title</a:t>
            </a:r>
          </a:p>
          <a:p>
            <a:pPr lvl="1"/>
            <a:r>
              <a:t/>
            </a:r>
          </a:p>
          <a:p>
            <a:pPr lvl="2"/>
            <a:r>
              <a:t/>
            </a:r>
          </a:p>
          <a:p>
            <a:pPr lvl="3"/>
            <a:r>
              <a:t/>
            </a:r>
          </a:p>
          <a:p>
            <a:pPr lvl="4"/>
            <a:r>
              <a:t/>
            </a:r>
          </a:p>
        </p:txBody>
      </p:sp>
      <p:sp>
        <p:nvSpPr>
          <p:cNvPr id="19" name="Espace réservé du texte 7"/>
          <p:cNvSpPr/>
          <p:nvPr>
            <p:ph type="body" sz="quarter" idx="22" hasCustomPrompt="1"/>
          </p:nvPr>
        </p:nvSpPr>
        <p:spPr>
          <a:xfrm>
            <a:off x="9420452" y="188230"/>
            <a:ext cx="2542950" cy="5148946"/>
          </a:xfrm>
          <a:prstGeom prst="rect">
            <a:avLst/>
          </a:prstGeom>
        </p:spPr>
        <p:txBody>
          <a:bodyPr lIns="0" tIns="0" rIns="0" bIns="0"/>
          <a:lstStyle>
            <a:lvl1pPr marL="0" indent="0">
              <a:lnSpc>
                <a:spcPct val="100000"/>
              </a:lnSpc>
              <a:spcBef>
                <a:spcPts val="0"/>
              </a:spcBef>
              <a:buSzTx/>
              <a:buFontTx/>
              <a:buNone/>
              <a:defRPr b="1" sz="1500">
                <a:latin typeface="Uncut Sans Semibold"/>
                <a:ea typeface="Uncut Sans Semibold"/>
                <a:cs typeface="Uncut Sans Semibold"/>
                <a:sym typeface="Uncut Sans Semibold"/>
              </a:defRPr>
            </a:lvl1pPr>
          </a:lstStyle>
          <a:p>
            <a:pPr/>
            <a:r>
              <a:t>List of educator</a:t>
            </a:r>
          </a:p>
        </p:txBody>
      </p:sp>
      <p:sp>
        <p:nvSpPr>
          <p:cNvPr id="20"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21" name="Ellipse 2"/>
          <p:cNvSpPr/>
          <p:nvPr/>
        </p:nvSpPr>
        <p:spPr>
          <a:xfrm>
            <a:off x="9287668"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22"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Communities and futures</a:t>
            </a:r>
          </a:p>
        </p:txBody>
      </p:sp>
      <p:sp>
        <p:nvSpPr>
          <p:cNvPr id="23" name="ZoneTexte 5"/>
          <p:cNvSpPr txBox="1"/>
          <p:nvPr/>
        </p:nvSpPr>
        <p:spPr>
          <a:xfrm>
            <a:off x="8240855" y="6482824"/>
            <a:ext cx="846847"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b="1" sz="1200">
                <a:latin typeface="Uncut Sans Semibold"/>
                <a:ea typeface="Uncut Sans Semibold"/>
                <a:cs typeface="Uncut Sans Semibold"/>
                <a:sym typeface="Uncut Sans Semibold"/>
              </a:defRPr>
            </a:lvl1pPr>
          </a:lstStyle>
          <a:p>
            <a:pPr/>
            <a:r>
              <a:t>XX/XX/XX</a:t>
            </a:r>
          </a:p>
        </p:txBody>
      </p:sp>
      <p:sp>
        <p:nvSpPr>
          <p:cNvPr id="24" name="ZoneTexte 6"/>
          <p:cNvSpPr txBox="1"/>
          <p:nvPr/>
        </p:nvSpPr>
        <p:spPr>
          <a:xfrm>
            <a:off x="9595635" y="6482824"/>
            <a:ext cx="2489588"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defRPr b="1" sz="1200">
                <a:latin typeface="Uncut Sans Semibold"/>
                <a:ea typeface="Uncut Sans Semibold"/>
                <a:cs typeface="Uncut Sans Semibold"/>
                <a:sym typeface="Uncut Sans Semibold"/>
              </a:defRPr>
            </a:pPr>
            <a:r>
              <a:t>Arts</a:t>
            </a:r>
            <a:r>
              <a:rPr spc="90"/>
              <a:t> </a:t>
            </a:r>
            <a:r>
              <a:rPr spc="-15"/>
              <a:t>Academy,</a:t>
            </a:r>
            <a:r>
              <a:rPr spc="97"/>
              <a:t> </a:t>
            </a:r>
            <a:r>
              <a:t>University</a:t>
            </a:r>
            <a:r>
              <a:rPr spc="97"/>
              <a:t> </a:t>
            </a:r>
            <a:r>
              <a:t>of</a:t>
            </a:r>
            <a:r>
              <a:rPr spc="97"/>
              <a:t> </a:t>
            </a:r>
            <a:r>
              <a:t>Split</a:t>
            </a:r>
          </a:p>
        </p:txBody>
      </p:sp>
      <p:sp>
        <p:nvSpPr>
          <p:cNvPr id="25" name="ZoneTexte 4"/>
          <p:cNvSpPr txBox="1"/>
          <p:nvPr/>
        </p:nvSpPr>
        <p:spPr>
          <a:xfrm>
            <a:off x="247423" y="6482824"/>
            <a:ext cx="2156585" cy="3556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Introduction and methodology</a:t>
            </a:r>
          </a:p>
        </p:txBody>
      </p:sp>
      <p:sp>
        <p:nvSpPr>
          <p:cNvPr id="2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ig verbatim 1">
    <p:bg>
      <p:bgPr>
        <a:solidFill>
          <a:srgbClr val="FFFFFF"/>
        </a:solidFill>
      </p:bgPr>
    </p:bg>
    <p:spTree>
      <p:nvGrpSpPr>
        <p:cNvPr id="1" name=""/>
        <p:cNvGrpSpPr/>
        <p:nvPr/>
      </p:nvGrpSpPr>
      <p:grpSpPr>
        <a:xfrm>
          <a:off x="0" y="0"/>
          <a:ext cx="0" cy="0"/>
          <a:chOff x="0" y="0"/>
          <a:chExt cx="0" cy="0"/>
        </a:xfrm>
      </p:grpSpPr>
      <p:sp>
        <p:nvSpPr>
          <p:cNvPr id="33" name="Body Level One…"/>
          <p:cNvSpPr txBox="1"/>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b="1" sz="2500">
                <a:latin typeface="Uncut Sans Semibold"/>
                <a:ea typeface="Uncut Sans Semibold"/>
                <a:cs typeface="Uncut Sans Semibold"/>
                <a:sym typeface="Uncut Sans Semibold"/>
              </a:defRPr>
            </a:lvl1pPr>
            <a:lvl2pPr marL="0" indent="457200">
              <a:spcBef>
                <a:spcPts val="0"/>
              </a:spcBef>
              <a:buSzTx/>
              <a:buFontTx/>
              <a:buNone/>
              <a:defRPr b="1" sz="2500">
                <a:latin typeface="Uncut Sans Semibold"/>
                <a:ea typeface="Uncut Sans Semibold"/>
                <a:cs typeface="Uncut Sans Semibold"/>
                <a:sym typeface="Uncut Sans Semibold"/>
              </a:defRPr>
            </a:lvl2pPr>
            <a:lvl3pPr marL="0" indent="914400">
              <a:spcBef>
                <a:spcPts val="0"/>
              </a:spcBef>
              <a:buSzTx/>
              <a:buFontTx/>
              <a:buNone/>
              <a:defRPr b="1" sz="2500">
                <a:latin typeface="Uncut Sans Semibold"/>
                <a:ea typeface="Uncut Sans Semibold"/>
                <a:cs typeface="Uncut Sans Semibold"/>
                <a:sym typeface="Uncut Sans Semibold"/>
              </a:defRPr>
            </a:lvl3pPr>
            <a:lvl4pPr marL="0" indent="1371600">
              <a:spcBef>
                <a:spcPts val="0"/>
              </a:spcBef>
              <a:buSzTx/>
              <a:buFontTx/>
              <a:buNone/>
              <a:defRPr b="1" sz="2500">
                <a:latin typeface="Uncut Sans Semibold"/>
                <a:ea typeface="Uncut Sans Semibold"/>
                <a:cs typeface="Uncut Sans Semibold"/>
                <a:sym typeface="Uncut Sans Semibold"/>
              </a:defRPr>
            </a:lvl4pPr>
            <a:lvl5pPr marL="0" indent="1828800">
              <a:spcBef>
                <a:spcPts val="0"/>
              </a:spcBef>
              <a:buSzTx/>
              <a:buFontTx/>
              <a:buNone/>
              <a:defRPr b="1" sz="2500">
                <a:latin typeface="Uncut Sans Semibold"/>
                <a:ea typeface="Uncut Sans Semibold"/>
                <a:cs typeface="Uncut Sans Semibold"/>
                <a:sym typeface="Uncut Sans Semibold"/>
              </a:defRPr>
            </a:lvl5pPr>
          </a:lstStyle>
          <a:p>
            <a:pPr/>
            <a:r>
              <a:t>Big verbatim 1 </a:t>
            </a:r>
          </a:p>
          <a:p>
            <a:pPr lvl="1"/>
            <a:r>
              <a:t/>
            </a:r>
          </a:p>
          <a:p>
            <a:pPr lvl="2"/>
            <a:r>
              <a:t/>
            </a:r>
          </a:p>
          <a:p>
            <a:pPr lvl="3"/>
            <a:r>
              <a:t/>
            </a:r>
          </a:p>
          <a:p>
            <a:pPr lvl="4"/>
            <a:r>
              <a:t/>
            </a:r>
          </a:p>
        </p:txBody>
      </p:sp>
      <p:sp>
        <p:nvSpPr>
          <p:cNvPr id="34" name="Espace réservé du texte 7"/>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spcBef>
                <a:spcPts val="0"/>
              </a:spcBef>
              <a:buSzTx/>
              <a:buFontTx/>
              <a:buNone/>
              <a:defRPr b="1" sz="1500">
                <a:latin typeface="Uncut Sans Semibold"/>
                <a:ea typeface="Uncut Sans Semibold"/>
                <a:cs typeface="Uncut Sans Semibold"/>
                <a:sym typeface="Uncut Sans Semibold"/>
              </a:defRPr>
            </a:lvl1pPr>
          </a:lstStyle>
          <a:p>
            <a:pPr/>
            <a:r>
              <a:t>Source</a:t>
            </a:r>
          </a:p>
        </p:txBody>
      </p:sp>
      <p:sp>
        <p:nvSpPr>
          <p:cNvPr id="35"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36" name="Ellipse 2"/>
          <p:cNvSpPr/>
          <p:nvPr/>
        </p:nvSpPr>
        <p:spPr>
          <a:xfrm>
            <a:off x="9287668"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37"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Communities and futures</a:t>
            </a:r>
          </a:p>
        </p:txBody>
      </p:sp>
      <p:sp>
        <p:nvSpPr>
          <p:cNvPr id="38" name="ZoneTexte 5"/>
          <p:cNvSpPr txBox="1"/>
          <p:nvPr/>
        </p:nvSpPr>
        <p:spPr>
          <a:xfrm>
            <a:off x="8240855" y="6482824"/>
            <a:ext cx="846847"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b="1" sz="1200">
                <a:latin typeface="Uncut Sans Semibold"/>
                <a:ea typeface="Uncut Sans Semibold"/>
                <a:cs typeface="Uncut Sans Semibold"/>
                <a:sym typeface="Uncut Sans Semibold"/>
              </a:defRPr>
            </a:lvl1pPr>
          </a:lstStyle>
          <a:p>
            <a:pPr/>
            <a:r>
              <a:t>XX/XX/XX</a:t>
            </a:r>
          </a:p>
        </p:txBody>
      </p:sp>
      <p:sp>
        <p:nvSpPr>
          <p:cNvPr id="39" name="ZoneTexte 6"/>
          <p:cNvSpPr txBox="1"/>
          <p:nvPr/>
        </p:nvSpPr>
        <p:spPr>
          <a:xfrm>
            <a:off x="9595635" y="6482824"/>
            <a:ext cx="2489588"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defRPr b="1" sz="1200">
                <a:latin typeface="Uncut Sans Semibold"/>
                <a:ea typeface="Uncut Sans Semibold"/>
                <a:cs typeface="Uncut Sans Semibold"/>
                <a:sym typeface="Uncut Sans Semibold"/>
              </a:defRPr>
            </a:pPr>
            <a:r>
              <a:t>Arts</a:t>
            </a:r>
            <a:r>
              <a:rPr spc="90"/>
              <a:t> </a:t>
            </a:r>
            <a:r>
              <a:rPr spc="-15"/>
              <a:t>Academy,</a:t>
            </a:r>
            <a:r>
              <a:rPr spc="97"/>
              <a:t> </a:t>
            </a:r>
            <a:r>
              <a:t>University</a:t>
            </a:r>
            <a:r>
              <a:rPr spc="97"/>
              <a:t> </a:t>
            </a:r>
            <a:r>
              <a:t>of</a:t>
            </a:r>
            <a:r>
              <a:rPr spc="97"/>
              <a:t> </a:t>
            </a:r>
            <a:r>
              <a:t>Split</a:t>
            </a:r>
          </a:p>
        </p:txBody>
      </p:sp>
      <p:sp>
        <p:nvSpPr>
          <p:cNvPr id="40" name="ZoneTexte 4"/>
          <p:cNvSpPr txBox="1"/>
          <p:nvPr/>
        </p:nvSpPr>
        <p:spPr>
          <a:xfrm>
            <a:off x="247423" y="6482824"/>
            <a:ext cx="2156585" cy="3556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Introduction and methodology</a:t>
            </a:r>
          </a:p>
        </p:txBody>
      </p:sp>
      <p:sp>
        <p:nvSpPr>
          <p:cNvPr id="4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ig verbatim 2">
    <p:bg>
      <p:bgPr>
        <a:solidFill>
          <a:srgbClr val="FFFFFF"/>
        </a:solidFill>
      </p:bgPr>
    </p:bg>
    <p:spTree>
      <p:nvGrpSpPr>
        <p:cNvPr id="1" name=""/>
        <p:cNvGrpSpPr/>
        <p:nvPr/>
      </p:nvGrpSpPr>
      <p:grpSpPr>
        <a:xfrm>
          <a:off x="0" y="0"/>
          <a:ext cx="0" cy="0"/>
          <a:chOff x="0" y="0"/>
          <a:chExt cx="0" cy="0"/>
        </a:xfrm>
      </p:grpSpPr>
      <p:sp>
        <p:nvSpPr>
          <p:cNvPr id="48" name="Body Level One…"/>
          <p:cNvSpPr txBox="1"/>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b="1" sz="4000">
                <a:latin typeface="Uncut Sans Semibold"/>
                <a:ea typeface="Uncut Sans Semibold"/>
                <a:cs typeface="Uncut Sans Semibold"/>
                <a:sym typeface="Uncut Sans Semibold"/>
              </a:defRPr>
            </a:lvl1pPr>
            <a:lvl2pPr marL="0" indent="457200">
              <a:spcBef>
                <a:spcPts val="0"/>
              </a:spcBef>
              <a:buSzTx/>
              <a:buFontTx/>
              <a:buNone/>
              <a:defRPr b="1" sz="4000">
                <a:latin typeface="Uncut Sans Semibold"/>
                <a:ea typeface="Uncut Sans Semibold"/>
                <a:cs typeface="Uncut Sans Semibold"/>
                <a:sym typeface="Uncut Sans Semibold"/>
              </a:defRPr>
            </a:lvl2pPr>
            <a:lvl3pPr marL="0" indent="914400">
              <a:spcBef>
                <a:spcPts val="0"/>
              </a:spcBef>
              <a:buSzTx/>
              <a:buFontTx/>
              <a:buNone/>
              <a:defRPr b="1" sz="4000">
                <a:latin typeface="Uncut Sans Semibold"/>
                <a:ea typeface="Uncut Sans Semibold"/>
                <a:cs typeface="Uncut Sans Semibold"/>
                <a:sym typeface="Uncut Sans Semibold"/>
              </a:defRPr>
            </a:lvl3pPr>
            <a:lvl4pPr marL="0" indent="1371600">
              <a:spcBef>
                <a:spcPts val="0"/>
              </a:spcBef>
              <a:buSzTx/>
              <a:buFontTx/>
              <a:buNone/>
              <a:defRPr b="1" sz="4000">
                <a:latin typeface="Uncut Sans Semibold"/>
                <a:ea typeface="Uncut Sans Semibold"/>
                <a:cs typeface="Uncut Sans Semibold"/>
                <a:sym typeface="Uncut Sans Semibold"/>
              </a:defRPr>
            </a:lvl4pPr>
            <a:lvl5pPr marL="0" indent="1828800">
              <a:spcBef>
                <a:spcPts val="0"/>
              </a:spcBef>
              <a:buSzTx/>
              <a:buFontTx/>
              <a:buNone/>
              <a:defRPr b="1" sz="4000">
                <a:latin typeface="Uncut Sans Semibold"/>
                <a:ea typeface="Uncut Sans Semibold"/>
                <a:cs typeface="Uncut Sans Semibold"/>
                <a:sym typeface="Uncut Sans Semibold"/>
              </a:defRPr>
            </a:lvl5pPr>
          </a:lstStyle>
          <a:p>
            <a:pPr/>
            <a:r>
              <a:t>Big verbatim 2 </a:t>
            </a:r>
          </a:p>
          <a:p>
            <a:pPr lvl="1"/>
            <a:r>
              <a:t/>
            </a:r>
          </a:p>
          <a:p>
            <a:pPr lvl="2"/>
            <a:r>
              <a:t/>
            </a:r>
          </a:p>
          <a:p>
            <a:pPr lvl="3"/>
            <a:r>
              <a:t/>
            </a:r>
          </a:p>
          <a:p>
            <a:pPr lvl="4"/>
            <a:r>
              <a:t/>
            </a:r>
          </a:p>
        </p:txBody>
      </p:sp>
      <p:sp>
        <p:nvSpPr>
          <p:cNvPr id="49" name="Espace réservé du texte 7"/>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spcBef>
                <a:spcPts val="0"/>
              </a:spcBef>
              <a:buSzTx/>
              <a:buFontTx/>
              <a:buNone/>
              <a:defRPr b="1" sz="1500">
                <a:latin typeface="Uncut Sans Semibold"/>
                <a:ea typeface="Uncut Sans Semibold"/>
                <a:cs typeface="Uncut Sans Semibold"/>
                <a:sym typeface="Uncut Sans Semibold"/>
              </a:defRPr>
            </a:lvl1pPr>
          </a:lstStyle>
          <a:p>
            <a:pPr/>
            <a:r>
              <a:t>Source</a:t>
            </a:r>
          </a:p>
        </p:txBody>
      </p:sp>
      <p:sp>
        <p:nvSpPr>
          <p:cNvPr id="50"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51" name="Ellipse 2"/>
          <p:cNvSpPr/>
          <p:nvPr/>
        </p:nvSpPr>
        <p:spPr>
          <a:xfrm>
            <a:off x="9287668"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52"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Communities and futures</a:t>
            </a:r>
          </a:p>
        </p:txBody>
      </p:sp>
      <p:sp>
        <p:nvSpPr>
          <p:cNvPr id="53" name="ZoneTexte 5"/>
          <p:cNvSpPr txBox="1"/>
          <p:nvPr/>
        </p:nvSpPr>
        <p:spPr>
          <a:xfrm>
            <a:off x="8240855" y="6482824"/>
            <a:ext cx="846847"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b="1" sz="1200">
                <a:latin typeface="Uncut Sans Semibold"/>
                <a:ea typeface="Uncut Sans Semibold"/>
                <a:cs typeface="Uncut Sans Semibold"/>
                <a:sym typeface="Uncut Sans Semibold"/>
              </a:defRPr>
            </a:lvl1pPr>
          </a:lstStyle>
          <a:p>
            <a:pPr/>
            <a:r>
              <a:t>XX/XX/XX</a:t>
            </a:r>
          </a:p>
        </p:txBody>
      </p:sp>
      <p:sp>
        <p:nvSpPr>
          <p:cNvPr id="54" name="ZoneTexte 6"/>
          <p:cNvSpPr txBox="1"/>
          <p:nvPr/>
        </p:nvSpPr>
        <p:spPr>
          <a:xfrm>
            <a:off x="9595635" y="6482824"/>
            <a:ext cx="2489588"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defRPr b="1" sz="1200">
                <a:latin typeface="Uncut Sans Semibold"/>
                <a:ea typeface="Uncut Sans Semibold"/>
                <a:cs typeface="Uncut Sans Semibold"/>
                <a:sym typeface="Uncut Sans Semibold"/>
              </a:defRPr>
            </a:pPr>
            <a:r>
              <a:t>Arts</a:t>
            </a:r>
            <a:r>
              <a:rPr spc="90"/>
              <a:t> </a:t>
            </a:r>
            <a:r>
              <a:rPr spc="-15"/>
              <a:t>Academy,</a:t>
            </a:r>
            <a:r>
              <a:rPr spc="97"/>
              <a:t> </a:t>
            </a:r>
            <a:r>
              <a:t>University</a:t>
            </a:r>
            <a:r>
              <a:rPr spc="97"/>
              <a:t> </a:t>
            </a:r>
            <a:r>
              <a:t>of</a:t>
            </a:r>
            <a:r>
              <a:rPr spc="97"/>
              <a:t> </a:t>
            </a:r>
            <a:r>
              <a:t>Split</a:t>
            </a:r>
          </a:p>
        </p:txBody>
      </p:sp>
      <p:sp>
        <p:nvSpPr>
          <p:cNvPr id="55" name="ZoneTexte 4"/>
          <p:cNvSpPr txBox="1"/>
          <p:nvPr/>
        </p:nvSpPr>
        <p:spPr>
          <a:xfrm>
            <a:off x="247423" y="6482824"/>
            <a:ext cx="2156585" cy="3556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Introduction and methodology</a:t>
            </a:r>
          </a:p>
        </p:txBody>
      </p:sp>
      <p:sp>
        <p:nvSpPr>
          <p:cNvPr id="5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2_Big verbatim 2">
    <p:bg>
      <p:bgPr>
        <a:solidFill>
          <a:srgbClr val="FFFFFF"/>
        </a:solidFill>
      </p:bgPr>
    </p:bg>
    <p:spTree>
      <p:nvGrpSpPr>
        <p:cNvPr id="1" name=""/>
        <p:cNvGrpSpPr/>
        <p:nvPr/>
      </p:nvGrpSpPr>
      <p:grpSpPr>
        <a:xfrm>
          <a:off x="0" y="0"/>
          <a:ext cx="0" cy="0"/>
          <a:chOff x="0" y="0"/>
          <a:chExt cx="0" cy="0"/>
        </a:xfrm>
      </p:grpSpPr>
      <p:sp>
        <p:nvSpPr>
          <p:cNvPr id="63" name="Body Level One…"/>
          <p:cNvSpPr txBox="1"/>
          <p:nvPr>
            <p:ph type="body" sz="quarter" idx="1" hasCustomPrompt="1"/>
          </p:nvPr>
        </p:nvSpPr>
        <p:spPr>
          <a:xfrm>
            <a:off x="247424" y="157842"/>
            <a:ext cx="819376" cy="4192486"/>
          </a:xfrm>
          <a:prstGeom prst="rect">
            <a:avLst/>
          </a:prstGeom>
        </p:spPr>
        <p:txBody>
          <a:bodyPr lIns="0" tIns="0" rIns="0" bIns="0"/>
          <a:lstStyle>
            <a:lvl1pPr marL="0" indent="0">
              <a:spcBef>
                <a:spcPts val="0"/>
              </a:spcBef>
              <a:buSzTx/>
              <a:buFontTx/>
              <a:buNone/>
              <a:defRPr b="1" sz="4000">
                <a:latin typeface="Uncut Sans Semibold"/>
                <a:ea typeface="Uncut Sans Semibold"/>
                <a:cs typeface="Uncut Sans Semibold"/>
                <a:sym typeface="Uncut Sans Semibold"/>
              </a:defRPr>
            </a:lvl1pPr>
            <a:lvl2pPr marL="0" indent="457200">
              <a:spcBef>
                <a:spcPts val="0"/>
              </a:spcBef>
              <a:buSzTx/>
              <a:buFontTx/>
              <a:buNone/>
              <a:defRPr b="1" sz="4000">
                <a:latin typeface="Uncut Sans Semibold"/>
                <a:ea typeface="Uncut Sans Semibold"/>
                <a:cs typeface="Uncut Sans Semibold"/>
                <a:sym typeface="Uncut Sans Semibold"/>
              </a:defRPr>
            </a:lvl2pPr>
            <a:lvl3pPr marL="0" indent="914400">
              <a:spcBef>
                <a:spcPts val="0"/>
              </a:spcBef>
              <a:buSzTx/>
              <a:buFontTx/>
              <a:buNone/>
              <a:defRPr b="1" sz="4000">
                <a:latin typeface="Uncut Sans Semibold"/>
                <a:ea typeface="Uncut Sans Semibold"/>
                <a:cs typeface="Uncut Sans Semibold"/>
                <a:sym typeface="Uncut Sans Semibold"/>
              </a:defRPr>
            </a:lvl3pPr>
            <a:lvl4pPr marL="0" indent="1371600">
              <a:spcBef>
                <a:spcPts val="0"/>
              </a:spcBef>
              <a:buSzTx/>
              <a:buFontTx/>
              <a:buNone/>
              <a:defRPr b="1" sz="4000">
                <a:latin typeface="Uncut Sans Semibold"/>
                <a:ea typeface="Uncut Sans Semibold"/>
                <a:cs typeface="Uncut Sans Semibold"/>
                <a:sym typeface="Uncut Sans Semibold"/>
              </a:defRPr>
            </a:lvl4pPr>
            <a:lvl5pPr marL="0" indent="1828800">
              <a:spcBef>
                <a:spcPts val="0"/>
              </a:spcBef>
              <a:buSzTx/>
              <a:buFontTx/>
              <a:buNone/>
              <a:defRPr b="1" sz="4000">
                <a:latin typeface="Uncut Sans Semibold"/>
                <a:ea typeface="Uncut Sans Semibold"/>
                <a:cs typeface="Uncut Sans Semibold"/>
                <a:sym typeface="Uncut Sans Semibold"/>
              </a:defRPr>
            </a:lvl5pPr>
          </a:lstStyle>
          <a:p>
            <a:pPr/>
            <a:r>
              <a:t>X</a:t>
            </a:r>
          </a:p>
          <a:p>
            <a:pPr lvl="1"/>
            <a:r>
              <a:t/>
            </a:r>
          </a:p>
          <a:p>
            <a:pPr lvl="2"/>
            <a:r>
              <a:t/>
            </a:r>
          </a:p>
          <a:p>
            <a:pPr lvl="3"/>
            <a:r>
              <a:t/>
            </a:r>
          </a:p>
          <a:p>
            <a:pPr lvl="4"/>
            <a:r>
              <a:t/>
            </a:r>
          </a:p>
        </p:txBody>
      </p:sp>
      <p:sp>
        <p:nvSpPr>
          <p:cNvPr id="64" name="Espace réservé du texte 7"/>
          <p:cNvSpPr/>
          <p:nvPr>
            <p:ph type="body" idx="21" hasCustomPrompt="1"/>
          </p:nvPr>
        </p:nvSpPr>
        <p:spPr>
          <a:xfrm>
            <a:off x="1246492" y="157841"/>
            <a:ext cx="8049908" cy="4192487"/>
          </a:xfrm>
          <a:prstGeom prst="rect">
            <a:avLst/>
          </a:prstGeom>
        </p:spPr>
        <p:txBody>
          <a:bodyPr lIns="0" tIns="0" rIns="0" bIns="0"/>
          <a:lstStyle>
            <a:lvl1pPr marL="0" indent="0">
              <a:spcBef>
                <a:spcPts val="0"/>
              </a:spcBef>
              <a:buSzTx/>
              <a:buFontTx/>
              <a:buNone/>
              <a:defRPr b="1" sz="4000">
                <a:latin typeface="Uncut Sans Semibold"/>
                <a:ea typeface="Uncut Sans Semibold"/>
                <a:cs typeface="Uncut Sans Semibold"/>
                <a:sym typeface="Uncut Sans Semibold"/>
              </a:defRPr>
            </a:lvl1pPr>
          </a:lstStyle>
          <a:p>
            <a:pPr/>
            <a:r>
              <a:t>X</a:t>
            </a:r>
          </a:p>
        </p:txBody>
      </p:sp>
      <p:sp>
        <p:nvSpPr>
          <p:cNvPr id="65"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66" name="Ellipse 2"/>
          <p:cNvSpPr/>
          <p:nvPr/>
        </p:nvSpPr>
        <p:spPr>
          <a:xfrm>
            <a:off x="9287668"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67"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Communities and futures</a:t>
            </a:r>
          </a:p>
        </p:txBody>
      </p:sp>
      <p:sp>
        <p:nvSpPr>
          <p:cNvPr id="68" name="ZoneTexte 5"/>
          <p:cNvSpPr txBox="1"/>
          <p:nvPr/>
        </p:nvSpPr>
        <p:spPr>
          <a:xfrm>
            <a:off x="8240855" y="6482824"/>
            <a:ext cx="846847"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b="1" sz="1200">
                <a:latin typeface="Uncut Sans Semibold"/>
                <a:ea typeface="Uncut Sans Semibold"/>
                <a:cs typeface="Uncut Sans Semibold"/>
                <a:sym typeface="Uncut Sans Semibold"/>
              </a:defRPr>
            </a:lvl1pPr>
          </a:lstStyle>
          <a:p>
            <a:pPr/>
            <a:r>
              <a:t>XX/XX/XX</a:t>
            </a:r>
          </a:p>
        </p:txBody>
      </p:sp>
      <p:sp>
        <p:nvSpPr>
          <p:cNvPr id="69" name="ZoneTexte 6"/>
          <p:cNvSpPr txBox="1"/>
          <p:nvPr/>
        </p:nvSpPr>
        <p:spPr>
          <a:xfrm>
            <a:off x="9595635" y="6482824"/>
            <a:ext cx="2489588"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defRPr b="1" sz="1200">
                <a:latin typeface="Uncut Sans Semibold"/>
                <a:ea typeface="Uncut Sans Semibold"/>
                <a:cs typeface="Uncut Sans Semibold"/>
                <a:sym typeface="Uncut Sans Semibold"/>
              </a:defRPr>
            </a:pPr>
            <a:r>
              <a:t>Arts</a:t>
            </a:r>
            <a:r>
              <a:rPr spc="90"/>
              <a:t> </a:t>
            </a:r>
            <a:r>
              <a:rPr spc="-15"/>
              <a:t>Academy,</a:t>
            </a:r>
            <a:r>
              <a:rPr spc="97"/>
              <a:t> </a:t>
            </a:r>
            <a:r>
              <a:t>University</a:t>
            </a:r>
            <a:r>
              <a:rPr spc="97"/>
              <a:t> </a:t>
            </a:r>
            <a:r>
              <a:t>of</a:t>
            </a:r>
            <a:r>
              <a:rPr spc="97"/>
              <a:t> </a:t>
            </a:r>
            <a:r>
              <a:t>Split</a:t>
            </a:r>
          </a:p>
        </p:txBody>
      </p:sp>
      <p:sp>
        <p:nvSpPr>
          <p:cNvPr id="70" name="ZoneTexte 4"/>
          <p:cNvSpPr txBox="1"/>
          <p:nvPr/>
        </p:nvSpPr>
        <p:spPr>
          <a:xfrm>
            <a:off x="247423" y="6482824"/>
            <a:ext cx="2156585" cy="3556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Introduction and methodology</a:t>
            </a:r>
          </a:p>
        </p:txBody>
      </p:sp>
      <p:sp>
        <p:nvSpPr>
          <p:cNvPr id="7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_Big verbatim 2">
    <p:bg>
      <p:bgPr>
        <a:solidFill>
          <a:srgbClr val="FFFFFF"/>
        </a:solidFill>
      </p:bgPr>
    </p:bg>
    <p:spTree>
      <p:nvGrpSpPr>
        <p:cNvPr id="1" name=""/>
        <p:cNvGrpSpPr/>
        <p:nvPr/>
      </p:nvGrpSpPr>
      <p:grpSpPr>
        <a:xfrm>
          <a:off x="0" y="0"/>
          <a:ext cx="0" cy="0"/>
          <a:chOff x="0" y="0"/>
          <a:chExt cx="0" cy="0"/>
        </a:xfrm>
      </p:grpSpPr>
      <p:sp>
        <p:nvSpPr>
          <p:cNvPr id="78" name="Body Level One…"/>
          <p:cNvSpPr txBox="1"/>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b="1" sz="4800">
                <a:latin typeface="Uncut Sans Semibold"/>
                <a:ea typeface="Uncut Sans Semibold"/>
                <a:cs typeface="Uncut Sans Semibold"/>
                <a:sym typeface="Uncut Sans Semibold"/>
              </a:defRPr>
            </a:lvl1pPr>
            <a:lvl2pPr marL="0" indent="457200">
              <a:spcBef>
                <a:spcPts val="0"/>
              </a:spcBef>
              <a:buSzTx/>
              <a:buFontTx/>
              <a:buNone/>
              <a:defRPr b="1" sz="4800">
                <a:latin typeface="Uncut Sans Semibold"/>
                <a:ea typeface="Uncut Sans Semibold"/>
                <a:cs typeface="Uncut Sans Semibold"/>
                <a:sym typeface="Uncut Sans Semibold"/>
              </a:defRPr>
            </a:lvl2pPr>
            <a:lvl3pPr marL="0" indent="914400">
              <a:spcBef>
                <a:spcPts val="0"/>
              </a:spcBef>
              <a:buSzTx/>
              <a:buFontTx/>
              <a:buNone/>
              <a:defRPr b="1" sz="4800">
                <a:latin typeface="Uncut Sans Semibold"/>
                <a:ea typeface="Uncut Sans Semibold"/>
                <a:cs typeface="Uncut Sans Semibold"/>
                <a:sym typeface="Uncut Sans Semibold"/>
              </a:defRPr>
            </a:lvl3pPr>
            <a:lvl4pPr marL="0" indent="1371600">
              <a:spcBef>
                <a:spcPts val="0"/>
              </a:spcBef>
              <a:buSzTx/>
              <a:buFontTx/>
              <a:buNone/>
              <a:defRPr b="1" sz="4800">
                <a:latin typeface="Uncut Sans Semibold"/>
                <a:ea typeface="Uncut Sans Semibold"/>
                <a:cs typeface="Uncut Sans Semibold"/>
                <a:sym typeface="Uncut Sans Semibold"/>
              </a:defRPr>
            </a:lvl4pPr>
            <a:lvl5pPr marL="0" indent="1828800">
              <a:spcBef>
                <a:spcPts val="0"/>
              </a:spcBef>
              <a:buSzTx/>
              <a:buFontTx/>
              <a:buNone/>
              <a:defRPr b="1" sz="4800">
                <a:latin typeface="Uncut Sans Semibold"/>
                <a:ea typeface="Uncut Sans Semibold"/>
                <a:cs typeface="Uncut Sans Semibold"/>
                <a:sym typeface="Uncut Sans Semibold"/>
              </a:defRPr>
            </a:lvl5pPr>
          </a:lstStyle>
          <a:p>
            <a:pPr/>
            <a:r>
              <a:t>Big verbatim 3 </a:t>
            </a:r>
          </a:p>
          <a:p>
            <a:pPr lvl="1"/>
            <a:r>
              <a:t/>
            </a:r>
          </a:p>
          <a:p>
            <a:pPr lvl="2"/>
            <a:r>
              <a:t/>
            </a:r>
          </a:p>
          <a:p>
            <a:pPr lvl="3"/>
            <a:r>
              <a:t/>
            </a:r>
          </a:p>
          <a:p>
            <a:pPr lvl="4"/>
            <a:r>
              <a:t/>
            </a:r>
          </a:p>
        </p:txBody>
      </p:sp>
      <p:sp>
        <p:nvSpPr>
          <p:cNvPr id="79" name="Espace réservé du texte 7"/>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spcBef>
                <a:spcPts val="0"/>
              </a:spcBef>
              <a:buSzTx/>
              <a:buFontTx/>
              <a:buNone/>
              <a:defRPr b="1" sz="1500">
                <a:latin typeface="Uncut Sans Semibold"/>
                <a:ea typeface="Uncut Sans Semibold"/>
                <a:cs typeface="Uncut Sans Semibold"/>
                <a:sym typeface="Uncut Sans Semibold"/>
              </a:defRPr>
            </a:lvl1pPr>
          </a:lstStyle>
          <a:p>
            <a:pPr/>
            <a:r>
              <a:t>Source</a:t>
            </a:r>
          </a:p>
        </p:txBody>
      </p:sp>
      <p:sp>
        <p:nvSpPr>
          <p:cNvPr id="80"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81" name="Ellipse 2"/>
          <p:cNvSpPr/>
          <p:nvPr/>
        </p:nvSpPr>
        <p:spPr>
          <a:xfrm>
            <a:off x="9287668" y="6536773"/>
            <a:ext cx="108001" cy="108001"/>
          </a:xfrm>
          <a:prstGeom prst="ellipse">
            <a:avLst/>
          </a:prstGeom>
          <a:solidFill>
            <a:srgbClr val="000000"/>
          </a:solidFill>
          <a:ln w="12700">
            <a:miter lim="400000"/>
          </a:ln>
        </p:spPr>
        <p:txBody>
          <a:bodyPr lIns="45719" rIns="45719" anchor="ctr"/>
          <a:lstStyle/>
          <a:p>
            <a:pPr algn="ctr">
              <a:defRPr sz="1200"/>
            </a:pPr>
          </a:p>
        </p:txBody>
      </p:sp>
      <p:sp>
        <p:nvSpPr>
          <p:cNvPr id="82"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Communities and futures</a:t>
            </a:r>
          </a:p>
        </p:txBody>
      </p:sp>
      <p:sp>
        <p:nvSpPr>
          <p:cNvPr id="83" name="ZoneTexte 5"/>
          <p:cNvSpPr txBox="1"/>
          <p:nvPr/>
        </p:nvSpPr>
        <p:spPr>
          <a:xfrm>
            <a:off x="8240855" y="6482824"/>
            <a:ext cx="846847"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b="1" sz="1200">
                <a:latin typeface="Uncut Sans Semibold"/>
                <a:ea typeface="Uncut Sans Semibold"/>
                <a:cs typeface="Uncut Sans Semibold"/>
                <a:sym typeface="Uncut Sans Semibold"/>
              </a:defRPr>
            </a:lvl1pPr>
          </a:lstStyle>
          <a:p>
            <a:pPr/>
            <a:r>
              <a:t>XX/XX/XX</a:t>
            </a:r>
          </a:p>
        </p:txBody>
      </p:sp>
      <p:sp>
        <p:nvSpPr>
          <p:cNvPr id="84" name="ZoneTexte 6"/>
          <p:cNvSpPr txBox="1"/>
          <p:nvPr/>
        </p:nvSpPr>
        <p:spPr>
          <a:xfrm>
            <a:off x="9595635" y="6482824"/>
            <a:ext cx="2489588"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defRPr b="1" sz="1200">
                <a:latin typeface="Uncut Sans Semibold"/>
                <a:ea typeface="Uncut Sans Semibold"/>
                <a:cs typeface="Uncut Sans Semibold"/>
                <a:sym typeface="Uncut Sans Semibold"/>
              </a:defRPr>
            </a:pPr>
            <a:r>
              <a:t>Arts</a:t>
            </a:r>
            <a:r>
              <a:rPr spc="90"/>
              <a:t> </a:t>
            </a:r>
            <a:r>
              <a:rPr spc="-15"/>
              <a:t>Academy,</a:t>
            </a:r>
            <a:r>
              <a:rPr spc="97"/>
              <a:t> </a:t>
            </a:r>
            <a:r>
              <a:t>University</a:t>
            </a:r>
            <a:r>
              <a:rPr spc="97"/>
              <a:t> </a:t>
            </a:r>
            <a:r>
              <a:t>of</a:t>
            </a:r>
            <a:r>
              <a:rPr spc="97"/>
              <a:t> </a:t>
            </a:r>
            <a:r>
              <a:t>Split</a:t>
            </a:r>
          </a:p>
        </p:txBody>
      </p:sp>
      <p:sp>
        <p:nvSpPr>
          <p:cNvPr id="85" name="ZoneTexte 4"/>
          <p:cNvSpPr txBox="1"/>
          <p:nvPr/>
        </p:nvSpPr>
        <p:spPr>
          <a:xfrm>
            <a:off x="247423" y="6482824"/>
            <a:ext cx="2156585" cy="3556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latin typeface="Uncut Sans Semibold"/>
                <a:ea typeface="Uncut Sans Semibold"/>
                <a:cs typeface="Uncut Sans Semibold"/>
                <a:sym typeface="Uncut Sans Semibold"/>
              </a:defRPr>
            </a:lvl1pPr>
          </a:lstStyle>
          <a:p>
            <a:pPr/>
            <a:r>
              <a:t>Introduction and methodology</a:t>
            </a:r>
          </a:p>
        </p:txBody>
      </p:sp>
      <p:sp>
        <p:nvSpPr>
          <p:cNvPr id="8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vide">
    <p:spTree>
      <p:nvGrpSpPr>
        <p:cNvPr id="1" name=""/>
        <p:cNvGrpSpPr/>
        <p:nvPr/>
      </p:nvGrpSpPr>
      <p:grpSpPr>
        <a:xfrm>
          <a:off x="0" y="0"/>
          <a:ext cx="0" cy="0"/>
          <a:chOff x="0" y="0"/>
          <a:chExt cx="0" cy="0"/>
        </a:xfrm>
      </p:grpSpPr>
      <p:sp>
        <p:nvSpPr>
          <p:cNvPr id="9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Big verbatim 1">
    <p:spTree>
      <p:nvGrpSpPr>
        <p:cNvPr id="1" name=""/>
        <p:cNvGrpSpPr/>
        <p:nvPr/>
      </p:nvGrpSpPr>
      <p:grpSpPr>
        <a:xfrm>
          <a:off x="0" y="0"/>
          <a:ext cx="0" cy="0"/>
          <a:chOff x="0" y="0"/>
          <a:chExt cx="0" cy="0"/>
        </a:xfrm>
      </p:grpSpPr>
      <p:sp>
        <p:nvSpPr>
          <p:cNvPr id="100" name="Body Level One…"/>
          <p:cNvSpPr txBox="1"/>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b="1" sz="2500">
                <a:solidFill>
                  <a:srgbClr val="FFFFFF"/>
                </a:solidFill>
                <a:latin typeface="Uncut Sans Semibold"/>
                <a:ea typeface="Uncut Sans Semibold"/>
                <a:cs typeface="Uncut Sans Semibold"/>
                <a:sym typeface="Uncut Sans Semibold"/>
              </a:defRPr>
            </a:lvl1pPr>
            <a:lvl2pPr marL="0" indent="457200">
              <a:spcBef>
                <a:spcPts val="0"/>
              </a:spcBef>
              <a:buSzTx/>
              <a:buFontTx/>
              <a:buNone/>
              <a:defRPr b="1" sz="2500">
                <a:solidFill>
                  <a:srgbClr val="FFFFFF"/>
                </a:solidFill>
                <a:latin typeface="Uncut Sans Semibold"/>
                <a:ea typeface="Uncut Sans Semibold"/>
                <a:cs typeface="Uncut Sans Semibold"/>
                <a:sym typeface="Uncut Sans Semibold"/>
              </a:defRPr>
            </a:lvl2pPr>
            <a:lvl3pPr marL="0" indent="914400">
              <a:spcBef>
                <a:spcPts val="0"/>
              </a:spcBef>
              <a:buSzTx/>
              <a:buFontTx/>
              <a:buNone/>
              <a:defRPr b="1" sz="2500">
                <a:solidFill>
                  <a:srgbClr val="FFFFFF"/>
                </a:solidFill>
                <a:latin typeface="Uncut Sans Semibold"/>
                <a:ea typeface="Uncut Sans Semibold"/>
                <a:cs typeface="Uncut Sans Semibold"/>
                <a:sym typeface="Uncut Sans Semibold"/>
              </a:defRPr>
            </a:lvl3pPr>
            <a:lvl4pPr marL="0" indent="1371600">
              <a:spcBef>
                <a:spcPts val="0"/>
              </a:spcBef>
              <a:buSzTx/>
              <a:buFontTx/>
              <a:buNone/>
              <a:defRPr b="1" sz="2500">
                <a:solidFill>
                  <a:srgbClr val="FFFFFF"/>
                </a:solidFill>
                <a:latin typeface="Uncut Sans Semibold"/>
                <a:ea typeface="Uncut Sans Semibold"/>
                <a:cs typeface="Uncut Sans Semibold"/>
                <a:sym typeface="Uncut Sans Semibold"/>
              </a:defRPr>
            </a:lvl4pPr>
            <a:lvl5pPr marL="0" indent="1828800">
              <a:spcBef>
                <a:spcPts val="0"/>
              </a:spcBef>
              <a:buSzTx/>
              <a:buFontTx/>
              <a:buNone/>
              <a:defRPr b="1" sz="2500">
                <a:solidFill>
                  <a:srgbClr val="FFFFFF"/>
                </a:solidFill>
                <a:latin typeface="Uncut Sans Semibold"/>
                <a:ea typeface="Uncut Sans Semibold"/>
                <a:cs typeface="Uncut Sans Semibold"/>
                <a:sym typeface="Uncut Sans Semibold"/>
              </a:defRPr>
            </a:lvl5pPr>
          </a:lstStyle>
          <a:p>
            <a:pPr/>
            <a:r>
              <a:t>Big verbatim 1 </a:t>
            </a:r>
          </a:p>
          <a:p>
            <a:pPr lvl="1"/>
            <a:r>
              <a:t/>
            </a:r>
          </a:p>
          <a:p>
            <a:pPr lvl="2"/>
            <a:r>
              <a:t/>
            </a:r>
          </a:p>
          <a:p>
            <a:pPr lvl="3"/>
            <a:r>
              <a:t/>
            </a:r>
          </a:p>
          <a:p>
            <a:pPr lvl="4"/>
            <a:r>
              <a:t/>
            </a:r>
          </a:p>
        </p:txBody>
      </p:sp>
      <p:sp>
        <p:nvSpPr>
          <p:cNvPr id="101" name="Espace réservé du texte 7"/>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buSzTx/>
              <a:buFontTx/>
              <a:buNone/>
              <a:defRPr b="1" sz="1500">
                <a:solidFill>
                  <a:srgbClr val="FFFFFF"/>
                </a:solidFill>
                <a:latin typeface="Uncut Sans Semibold"/>
                <a:ea typeface="Uncut Sans Semibold"/>
                <a:cs typeface="Uncut Sans Semibold"/>
                <a:sym typeface="Uncut Sans Semibold"/>
              </a:defRPr>
            </a:lvl1pPr>
          </a:lstStyle>
          <a:p>
            <a:pPr/>
            <a:r>
              <a:t>Source</a:t>
            </a:r>
          </a:p>
        </p:txBody>
      </p:sp>
      <p:sp>
        <p:nvSpPr>
          <p:cNvPr id="10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ig verbatim 2">
    <p:spTree>
      <p:nvGrpSpPr>
        <p:cNvPr id="1" name=""/>
        <p:cNvGrpSpPr/>
        <p:nvPr/>
      </p:nvGrpSpPr>
      <p:grpSpPr>
        <a:xfrm>
          <a:off x="0" y="0"/>
          <a:ext cx="0" cy="0"/>
          <a:chOff x="0" y="0"/>
          <a:chExt cx="0" cy="0"/>
        </a:xfrm>
      </p:grpSpPr>
      <p:sp>
        <p:nvSpPr>
          <p:cNvPr id="109" name="Body Level One…"/>
          <p:cNvSpPr txBox="1"/>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b="1" sz="4000">
                <a:solidFill>
                  <a:srgbClr val="FFFFFF"/>
                </a:solidFill>
                <a:latin typeface="Uncut Sans Semibold"/>
                <a:ea typeface="Uncut Sans Semibold"/>
                <a:cs typeface="Uncut Sans Semibold"/>
                <a:sym typeface="Uncut Sans Semibold"/>
              </a:defRPr>
            </a:lvl1pPr>
            <a:lvl2pPr marL="0" indent="457200">
              <a:spcBef>
                <a:spcPts val="0"/>
              </a:spcBef>
              <a:buSzTx/>
              <a:buFontTx/>
              <a:buNone/>
              <a:defRPr b="1" sz="4000">
                <a:solidFill>
                  <a:srgbClr val="FFFFFF"/>
                </a:solidFill>
                <a:latin typeface="Uncut Sans Semibold"/>
                <a:ea typeface="Uncut Sans Semibold"/>
                <a:cs typeface="Uncut Sans Semibold"/>
                <a:sym typeface="Uncut Sans Semibold"/>
              </a:defRPr>
            </a:lvl2pPr>
            <a:lvl3pPr marL="0" indent="914400">
              <a:spcBef>
                <a:spcPts val="0"/>
              </a:spcBef>
              <a:buSzTx/>
              <a:buFontTx/>
              <a:buNone/>
              <a:defRPr b="1" sz="4000">
                <a:solidFill>
                  <a:srgbClr val="FFFFFF"/>
                </a:solidFill>
                <a:latin typeface="Uncut Sans Semibold"/>
                <a:ea typeface="Uncut Sans Semibold"/>
                <a:cs typeface="Uncut Sans Semibold"/>
                <a:sym typeface="Uncut Sans Semibold"/>
              </a:defRPr>
            </a:lvl3pPr>
            <a:lvl4pPr marL="0" indent="1371600">
              <a:spcBef>
                <a:spcPts val="0"/>
              </a:spcBef>
              <a:buSzTx/>
              <a:buFontTx/>
              <a:buNone/>
              <a:defRPr b="1" sz="4000">
                <a:solidFill>
                  <a:srgbClr val="FFFFFF"/>
                </a:solidFill>
                <a:latin typeface="Uncut Sans Semibold"/>
                <a:ea typeface="Uncut Sans Semibold"/>
                <a:cs typeface="Uncut Sans Semibold"/>
                <a:sym typeface="Uncut Sans Semibold"/>
              </a:defRPr>
            </a:lvl4pPr>
            <a:lvl5pPr marL="0" indent="1828800">
              <a:spcBef>
                <a:spcPts val="0"/>
              </a:spcBef>
              <a:buSzTx/>
              <a:buFontTx/>
              <a:buNone/>
              <a:defRPr b="1" sz="4000">
                <a:solidFill>
                  <a:srgbClr val="FFFFFF"/>
                </a:solidFill>
                <a:latin typeface="Uncut Sans Semibold"/>
                <a:ea typeface="Uncut Sans Semibold"/>
                <a:cs typeface="Uncut Sans Semibold"/>
                <a:sym typeface="Uncut Sans Semibold"/>
              </a:defRPr>
            </a:lvl5pPr>
          </a:lstStyle>
          <a:p>
            <a:pPr/>
            <a:r>
              <a:t>Big verbatim 2 </a:t>
            </a:r>
          </a:p>
          <a:p>
            <a:pPr lvl="1"/>
            <a:r>
              <a:t/>
            </a:r>
          </a:p>
          <a:p>
            <a:pPr lvl="2"/>
            <a:r>
              <a:t/>
            </a:r>
          </a:p>
          <a:p>
            <a:pPr lvl="3"/>
            <a:r>
              <a:t/>
            </a:r>
          </a:p>
          <a:p>
            <a:pPr lvl="4"/>
            <a:r>
              <a:t/>
            </a:r>
          </a:p>
        </p:txBody>
      </p:sp>
      <p:sp>
        <p:nvSpPr>
          <p:cNvPr id="110" name="Espace réservé du texte 7"/>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buSzTx/>
              <a:buFontTx/>
              <a:buNone/>
              <a:defRPr b="1" sz="1500">
                <a:solidFill>
                  <a:srgbClr val="FFFFFF"/>
                </a:solidFill>
                <a:latin typeface="Uncut Sans Semibold"/>
                <a:ea typeface="Uncut Sans Semibold"/>
                <a:cs typeface="Uncut Sans Semibold"/>
                <a:sym typeface="Uncut Sans Semibold"/>
              </a:defRPr>
            </a:lvl1pPr>
          </a:lstStyle>
          <a:p>
            <a:pPr/>
            <a:r>
              <a:t>Source</a:t>
            </a:r>
          </a:p>
        </p:txBody>
      </p:sp>
      <p:sp>
        <p:nvSpPr>
          <p:cNvPr id="11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full image margin">
    <p:spTree>
      <p:nvGrpSpPr>
        <p:cNvPr id="1" name=""/>
        <p:cNvGrpSpPr/>
        <p:nvPr/>
      </p:nvGrpSpPr>
      <p:grpSpPr>
        <a:xfrm>
          <a:off x="0" y="0"/>
          <a:ext cx="0" cy="0"/>
          <a:chOff x="0" y="0"/>
          <a:chExt cx="0" cy="0"/>
        </a:xfrm>
      </p:grpSpPr>
      <p:sp>
        <p:nvSpPr>
          <p:cNvPr id="118" name="Espace réservé pour une image  2"/>
          <p:cNvSpPr/>
          <p:nvPr>
            <p:ph type="pic" idx="21"/>
          </p:nvPr>
        </p:nvSpPr>
        <p:spPr>
          <a:xfrm>
            <a:off x="0" y="0"/>
            <a:ext cx="12192000" cy="6129338"/>
          </a:xfrm>
          <a:prstGeom prst="rect">
            <a:avLst/>
          </a:prstGeom>
        </p:spPr>
        <p:txBody>
          <a:bodyPr lIns="91439" rIns="91439"/>
          <a:lstStyle/>
          <a:p>
            <a:pPr/>
          </a:p>
        </p:txBody>
      </p:sp>
      <p:sp>
        <p:nvSpPr>
          <p:cNvPr id="11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full image margin">
    <p:spTree>
      <p:nvGrpSpPr>
        <p:cNvPr id="1" name=""/>
        <p:cNvGrpSpPr/>
        <p:nvPr/>
      </p:nvGrpSpPr>
      <p:grpSpPr>
        <a:xfrm>
          <a:off x="0" y="0"/>
          <a:ext cx="0" cy="0"/>
          <a:chOff x="0" y="0"/>
          <a:chExt cx="0" cy="0"/>
        </a:xfrm>
      </p:grpSpPr>
      <p:sp>
        <p:nvSpPr>
          <p:cNvPr id="126" name="Espace réservé pour une image  2"/>
          <p:cNvSpPr/>
          <p:nvPr>
            <p:ph type="pic" idx="21"/>
          </p:nvPr>
        </p:nvSpPr>
        <p:spPr>
          <a:xfrm>
            <a:off x="227013" y="225425"/>
            <a:ext cx="11737976" cy="5903913"/>
          </a:xfrm>
          <a:prstGeom prst="rect">
            <a:avLst/>
          </a:prstGeom>
        </p:spPr>
        <p:txBody>
          <a:bodyPr lIns="91439" rIns="91439"/>
          <a:lstStyle/>
          <a:p>
            <a:pPr/>
          </a:p>
        </p:txBody>
      </p:sp>
      <p:sp>
        <p:nvSpPr>
          <p:cNvPr id="12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_full image margin">
    <p:spTree>
      <p:nvGrpSpPr>
        <p:cNvPr id="1" name=""/>
        <p:cNvGrpSpPr/>
        <p:nvPr/>
      </p:nvGrpSpPr>
      <p:grpSpPr>
        <a:xfrm>
          <a:off x="0" y="0"/>
          <a:ext cx="0" cy="0"/>
          <a:chOff x="0" y="0"/>
          <a:chExt cx="0" cy="0"/>
        </a:xfrm>
      </p:grpSpPr>
      <p:sp>
        <p:nvSpPr>
          <p:cNvPr id="134" name="Espace réservé pour une image  2"/>
          <p:cNvSpPr/>
          <p:nvPr>
            <p:ph type="pic" idx="21"/>
          </p:nvPr>
        </p:nvSpPr>
        <p:spPr>
          <a:xfrm>
            <a:off x="227013" y="225425"/>
            <a:ext cx="11737976" cy="4441374"/>
          </a:xfrm>
          <a:prstGeom prst="rect">
            <a:avLst/>
          </a:prstGeom>
        </p:spPr>
        <p:txBody>
          <a:bodyPr lIns="91439" rIns="91439"/>
          <a:lstStyle/>
          <a:p>
            <a:pPr/>
          </a:p>
        </p:txBody>
      </p:sp>
      <p:sp>
        <p:nvSpPr>
          <p:cNvPr id="135" name="Body Level One…"/>
          <p:cNvSpPr txBox="1"/>
          <p:nvPr>
            <p:ph type="body" sz="quarter" idx="1" hasCustomPrompt="1"/>
          </p:nvPr>
        </p:nvSpPr>
        <p:spPr>
          <a:xfrm>
            <a:off x="247423" y="4932217"/>
            <a:ext cx="11717565" cy="1197120"/>
          </a:xfrm>
          <a:prstGeom prst="rect">
            <a:avLst/>
          </a:prstGeom>
        </p:spPr>
        <p:txBody>
          <a:bodyPr lIns="0" tIns="0" rIns="0" bIns="0"/>
          <a:lstStyle>
            <a:lvl1pPr marL="0" indent="0" algn="ctr">
              <a:lnSpc>
                <a:spcPct val="100000"/>
              </a:lnSpc>
              <a:buSzTx/>
              <a:buFontTx/>
              <a:buNone/>
              <a:defRPr b="1" sz="1200">
                <a:solidFill>
                  <a:srgbClr val="FFFFFF"/>
                </a:solidFill>
                <a:latin typeface="Uncut Sans Semibold"/>
                <a:ea typeface="Uncut Sans Semibold"/>
                <a:cs typeface="Uncut Sans Semibold"/>
                <a:sym typeface="Uncut Sans Semibold"/>
              </a:defRPr>
            </a:lvl1pPr>
            <a:lvl2pPr marL="0" indent="457200" algn="ctr">
              <a:lnSpc>
                <a:spcPct val="100000"/>
              </a:lnSpc>
              <a:buSzTx/>
              <a:buFontTx/>
              <a:buNone/>
              <a:defRPr b="1" sz="1200">
                <a:solidFill>
                  <a:srgbClr val="FFFFFF"/>
                </a:solidFill>
                <a:latin typeface="Uncut Sans Semibold"/>
                <a:ea typeface="Uncut Sans Semibold"/>
                <a:cs typeface="Uncut Sans Semibold"/>
                <a:sym typeface="Uncut Sans Semibold"/>
              </a:defRPr>
            </a:lvl2pPr>
            <a:lvl3pPr marL="0" indent="914400" algn="ctr">
              <a:lnSpc>
                <a:spcPct val="100000"/>
              </a:lnSpc>
              <a:buSzTx/>
              <a:buFontTx/>
              <a:buNone/>
              <a:defRPr b="1" sz="1200">
                <a:solidFill>
                  <a:srgbClr val="FFFFFF"/>
                </a:solidFill>
                <a:latin typeface="Uncut Sans Semibold"/>
                <a:ea typeface="Uncut Sans Semibold"/>
                <a:cs typeface="Uncut Sans Semibold"/>
                <a:sym typeface="Uncut Sans Semibold"/>
              </a:defRPr>
            </a:lvl3pPr>
            <a:lvl4pPr marL="0" indent="1371600" algn="ctr">
              <a:lnSpc>
                <a:spcPct val="100000"/>
              </a:lnSpc>
              <a:buSzTx/>
              <a:buFontTx/>
              <a:buNone/>
              <a:defRPr b="1" sz="1200">
                <a:solidFill>
                  <a:srgbClr val="FFFFFF"/>
                </a:solidFill>
                <a:latin typeface="Uncut Sans Semibold"/>
                <a:ea typeface="Uncut Sans Semibold"/>
                <a:cs typeface="Uncut Sans Semibold"/>
                <a:sym typeface="Uncut Sans Semibold"/>
              </a:defRPr>
            </a:lvl4pPr>
            <a:lvl5pPr marL="0" indent="1828800" algn="ctr">
              <a:lnSpc>
                <a:spcPct val="100000"/>
              </a:lnSpc>
              <a:buSzTx/>
              <a:buFontTx/>
              <a:buNone/>
              <a:defRPr b="1" sz="1200">
                <a:solidFill>
                  <a:srgbClr val="FFFFFF"/>
                </a:solidFill>
                <a:latin typeface="Uncut Sans Semibold"/>
                <a:ea typeface="Uncut Sans Semibold"/>
                <a:cs typeface="Uncut Sans Semibold"/>
                <a:sym typeface="Uncut Sans Semibold"/>
              </a:defRPr>
            </a:lvl5pPr>
          </a:lstStyle>
          <a:p>
            <a:pPr/>
            <a:r>
              <a:t>Source</a:t>
            </a:r>
          </a:p>
          <a:p>
            <a:pPr lvl="1"/>
            <a:r>
              <a:t/>
            </a:r>
          </a:p>
          <a:p>
            <a:pPr lvl="2"/>
            <a:r>
              <a:t/>
            </a:r>
          </a:p>
          <a:p>
            <a:pPr lvl="3"/>
            <a:r>
              <a:t/>
            </a:r>
          </a:p>
          <a:p>
            <a:pPr lvl="4"/>
            <a:r>
              <a:t/>
            </a:r>
          </a:p>
        </p:txBody>
      </p:sp>
      <p:sp>
        <p:nvSpPr>
          <p:cNvPr id="13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full image margin">
    <p:spTree>
      <p:nvGrpSpPr>
        <p:cNvPr id="1" name=""/>
        <p:cNvGrpSpPr/>
        <p:nvPr/>
      </p:nvGrpSpPr>
      <p:grpSpPr>
        <a:xfrm>
          <a:off x="0" y="0"/>
          <a:ext cx="0" cy="0"/>
          <a:chOff x="0" y="0"/>
          <a:chExt cx="0" cy="0"/>
        </a:xfrm>
      </p:grpSpPr>
      <p:sp>
        <p:nvSpPr>
          <p:cNvPr id="143" name="Espace réservé pour une image  2"/>
          <p:cNvSpPr/>
          <p:nvPr>
            <p:ph type="pic" sz="half" idx="21"/>
          </p:nvPr>
        </p:nvSpPr>
        <p:spPr>
          <a:xfrm>
            <a:off x="7633854" y="225425"/>
            <a:ext cx="4331134" cy="5903913"/>
          </a:xfrm>
          <a:prstGeom prst="rect">
            <a:avLst/>
          </a:prstGeom>
        </p:spPr>
        <p:txBody>
          <a:bodyPr lIns="91439" rIns="91439"/>
          <a:lstStyle/>
          <a:p>
            <a:pPr/>
          </a:p>
        </p:txBody>
      </p:sp>
      <p:sp>
        <p:nvSpPr>
          <p:cNvPr id="144" name="Body Level One…"/>
          <p:cNvSpPr txBox="1"/>
          <p:nvPr>
            <p:ph type="body" sz="quarter" idx="1" hasCustomPrompt="1"/>
          </p:nvPr>
        </p:nvSpPr>
        <p:spPr>
          <a:xfrm>
            <a:off x="5387459" y="225425"/>
            <a:ext cx="1969305" cy="5903913"/>
          </a:xfrm>
          <a:prstGeom prst="rect">
            <a:avLst/>
          </a:prstGeom>
        </p:spPr>
        <p:txBody>
          <a:bodyPr lIns="0" tIns="0" rIns="0" bIns="0"/>
          <a:lstStyle>
            <a:lvl1pPr marL="0" indent="0">
              <a:lnSpc>
                <a:spcPct val="100000"/>
              </a:lnSpc>
              <a:buSzTx/>
              <a:buFontTx/>
              <a:buNone/>
              <a:defRPr b="1" sz="1200">
                <a:solidFill>
                  <a:srgbClr val="FFFFFF"/>
                </a:solidFill>
                <a:latin typeface="Uncut Sans Semibold"/>
                <a:ea typeface="Uncut Sans Semibold"/>
                <a:cs typeface="Uncut Sans Semibold"/>
                <a:sym typeface="Uncut Sans Semibold"/>
              </a:defRPr>
            </a:lvl1pPr>
            <a:lvl2pPr marL="0" indent="457200">
              <a:lnSpc>
                <a:spcPct val="100000"/>
              </a:lnSpc>
              <a:buSzTx/>
              <a:buFontTx/>
              <a:buNone/>
              <a:defRPr b="1" sz="1200">
                <a:solidFill>
                  <a:srgbClr val="FFFFFF"/>
                </a:solidFill>
                <a:latin typeface="Uncut Sans Semibold"/>
                <a:ea typeface="Uncut Sans Semibold"/>
                <a:cs typeface="Uncut Sans Semibold"/>
                <a:sym typeface="Uncut Sans Semibold"/>
              </a:defRPr>
            </a:lvl2pPr>
            <a:lvl3pPr marL="0" indent="914400">
              <a:lnSpc>
                <a:spcPct val="100000"/>
              </a:lnSpc>
              <a:buSzTx/>
              <a:buFontTx/>
              <a:buNone/>
              <a:defRPr b="1" sz="1200">
                <a:solidFill>
                  <a:srgbClr val="FFFFFF"/>
                </a:solidFill>
                <a:latin typeface="Uncut Sans Semibold"/>
                <a:ea typeface="Uncut Sans Semibold"/>
                <a:cs typeface="Uncut Sans Semibold"/>
                <a:sym typeface="Uncut Sans Semibold"/>
              </a:defRPr>
            </a:lvl3pPr>
            <a:lvl4pPr marL="0" indent="1371600">
              <a:lnSpc>
                <a:spcPct val="100000"/>
              </a:lnSpc>
              <a:buSzTx/>
              <a:buFontTx/>
              <a:buNone/>
              <a:defRPr b="1" sz="1200">
                <a:solidFill>
                  <a:srgbClr val="FFFFFF"/>
                </a:solidFill>
                <a:latin typeface="Uncut Sans Semibold"/>
                <a:ea typeface="Uncut Sans Semibold"/>
                <a:cs typeface="Uncut Sans Semibold"/>
                <a:sym typeface="Uncut Sans Semibold"/>
              </a:defRPr>
            </a:lvl4pPr>
            <a:lvl5pPr marL="0" indent="1828800">
              <a:lnSpc>
                <a:spcPct val="100000"/>
              </a:lnSpc>
              <a:buSzTx/>
              <a:buFontTx/>
              <a:buNone/>
              <a:defRPr b="1" sz="1200">
                <a:solidFill>
                  <a:srgbClr val="FFFFFF"/>
                </a:solidFill>
                <a:latin typeface="Uncut Sans Semibold"/>
                <a:ea typeface="Uncut Sans Semibold"/>
                <a:cs typeface="Uncut Sans Semibold"/>
                <a:sym typeface="Uncut Sans Semibold"/>
              </a:defRPr>
            </a:lvl5pPr>
          </a:lstStyle>
          <a:p>
            <a:pPr/>
            <a:r>
              <a:t>Source</a:t>
            </a:r>
          </a:p>
          <a:p>
            <a:pPr lvl="1"/>
            <a:r>
              <a:t/>
            </a:r>
          </a:p>
          <a:p>
            <a:pPr lvl="2"/>
            <a:r>
              <a:t/>
            </a:r>
          </a:p>
          <a:p>
            <a:pPr lvl="3"/>
            <a:r>
              <a:t/>
            </a:r>
          </a:p>
          <a:p>
            <a:pPr lvl="4"/>
            <a:r>
              <a:t/>
            </a:r>
          </a:p>
        </p:txBody>
      </p:sp>
      <p:sp>
        <p:nvSpPr>
          <p:cNvPr id="14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000000"/>
        </a:solidFill>
      </p:bgPr>
    </p:bg>
    <p:spTree>
      <p:nvGrpSpPr>
        <p:cNvPr id="1" name=""/>
        <p:cNvGrpSpPr/>
        <p:nvPr/>
      </p:nvGrpSpPr>
      <p:grpSpPr>
        <a:xfrm>
          <a:off x="0" y="0"/>
          <a:ext cx="0" cy="0"/>
          <a:chOff x="0" y="0"/>
          <a:chExt cx="0" cy="0"/>
        </a:xfrm>
      </p:grpSpPr>
      <p:sp>
        <p:nvSpPr>
          <p:cNvPr id="2" name="Ellipse 1"/>
          <p:cNvSpPr/>
          <p:nvPr/>
        </p:nvSpPr>
        <p:spPr>
          <a:xfrm>
            <a:off x="2603974" y="6536773"/>
            <a:ext cx="108001" cy="108001"/>
          </a:xfrm>
          <a:prstGeom prst="ellipse">
            <a:avLst/>
          </a:prstGeom>
          <a:solidFill>
            <a:srgbClr val="FFFFFF"/>
          </a:solidFill>
          <a:ln w="12700">
            <a:miter lim="400000"/>
          </a:ln>
        </p:spPr>
        <p:txBody>
          <a:bodyPr lIns="45719" rIns="45719" anchor="ctr"/>
          <a:lstStyle/>
          <a:p>
            <a:pPr algn="ctr">
              <a:defRPr sz="1200">
                <a:solidFill>
                  <a:srgbClr val="FFFFFF"/>
                </a:solidFill>
              </a:defRPr>
            </a:pPr>
          </a:p>
        </p:txBody>
      </p:sp>
      <p:sp>
        <p:nvSpPr>
          <p:cNvPr id="3" name="Ellipse 2"/>
          <p:cNvSpPr/>
          <p:nvPr/>
        </p:nvSpPr>
        <p:spPr>
          <a:xfrm>
            <a:off x="9287668" y="6536773"/>
            <a:ext cx="108001" cy="108001"/>
          </a:xfrm>
          <a:prstGeom prst="ellipse">
            <a:avLst/>
          </a:prstGeom>
          <a:solidFill>
            <a:srgbClr val="FFFFFF"/>
          </a:solidFill>
          <a:ln w="12700">
            <a:miter lim="400000"/>
          </a:ln>
        </p:spPr>
        <p:txBody>
          <a:bodyPr lIns="45719" rIns="45719" anchor="ctr"/>
          <a:lstStyle/>
          <a:p>
            <a:pPr algn="ctr">
              <a:defRPr sz="1200">
                <a:solidFill>
                  <a:srgbClr val="FFFFFF"/>
                </a:solidFill>
              </a:defRPr>
            </a:pPr>
          </a:p>
        </p:txBody>
      </p:sp>
      <p:sp>
        <p:nvSpPr>
          <p:cNvPr id="4"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solidFill>
                  <a:srgbClr val="FFFFFF"/>
                </a:solidFill>
                <a:latin typeface="Uncut Sans Semibold"/>
                <a:ea typeface="Uncut Sans Semibold"/>
                <a:cs typeface="Uncut Sans Semibold"/>
                <a:sym typeface="Uncut Sans Semibold"/>
              </a:defRPr>
            </a:lvl1pPr>
          </a:lstStyle>
          <a:p>
            <a:pPr/>
            <a:r>
              <a:t>Communities and futures</a:t>
            </a:r>
          </a:p>
        </p:txBody>
      </p:sp>
      <p:sp>
        <p:nvSpPr>
          <p:cNvPr id="5" name="ZoneTexte 5"/>
          <p:cNvSpPr txBox="1"/>
          <p:nvPr/>
        </p:nvSpPr>
        <p:spPr>
          <a:xfrm>
            <a:off x="8240855" y="6482824"/>
            <a:ext cx="846847"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b="1" sz="1200">
                <a:solidFill>
                  <a:srgbClr val="FFFFFF"/>
                </a:solidFill>
                <a:latin typeface="Uncut Sans Semibold"/>
                <a:ea typeface="Uncut Sans Semibold"/>
                <a:cs typeface="Uncut Sans Semibold"/>
                <a:sym typeface="Uncut Sans Semibold"/>
              </a:defRPr>
            </a:lvl1pPr>
          </a:lstStyle>
          <a:p>
            <a:pPr/>
            <a:r>
              <a:t>XX/XX/XX</a:t>
            </a:r>
          </a:p>
        </p:txBody>
      </p:sp>
      <p:sp>
        <p:nvSpPr>
          <p:cNvPr id="6" name="ZoneTexte 6"/>
          <p:cNvSpPr txBox="1"/>
          <p:nvPr/>
        </p:nvSpPr>
        <p:spPr>
          <a:xfrm>
            <a:off x="9595635" y="6482824"/>
            <a:ext cx="2489588" cy="1778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defRPr b="1" sz="1200">
                <a:solidFill>
                  <a:srgbClr val="FFFFFF"/>
                </a:solidFill>
                <a:latin typeface="Uncut Sans Semibold"/>
                <a:ea typeface="Uncut Sans Semibold"/>
                <a:cs typeface="Uncut Sans Semibold"/>
                <a:sym typeface="Uncut Sans Semibold"/>
              </a:defRPr>
            </a:pPr>
            <a:r>
              <a:t>Arts</a:t>
            </a:r>
            <a:r>
              <a:rPr spc="90"/>
              <a:t> </a:t>
            </a:r>
            <a:r>
              <a:rPr spc="-15"/>
              <a:t>Academy,</a:t>
            </a:r>
            <a:r>
              <a:rPr spc="97"/>
              <a:t> </a:t>
            </a:r>
            <a:r>
              <a:t>University</a:t>
            </a:r>
            <a:r>
              <a:rPr spc="97"/>
              <a:t> </a:t>
            </a:r>
            <a:r>
              <a:t>of</a:t>
            </a:r>
            <a:r>
              <a:rPr spc="97"/>
              <a:t> </a:t>
            </a:r>
            <a:r>
              <a:t>Split</a:t>
            </a:r>
          </a:p>
        </p:txBody>
      </p:sp>
      <p:sp>
        <p:nvSpPr>
          <p:cNvPr id="7" name="ZoneTexte 4"/>
          <p:cNvSpPr txBox="1"/>
          <p:nvPr/>
        </p:nvSpPr>
        <p:spPr>
          <a:xfrm>
            <a:off x="247423" y="6482824"/>
            <a:ext cx="2156585" cy="3556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b="1" sz="1200">
                <a:solidFill>
                  <a:srgbClr val="FFFFFF"/>
                </a:solidFill>
                <a:latin typeface="Uncut Sans Semibold"/>
                <a:ea typeface="Uncut Sans Semibold"/>
                <a:cs typeface="Uncut Sans Semibold"/>
                <a:sym typeface="Uncut Sans Semibold"/>
              </a:defRPr>
            </a:lvl1pPr>
          </a:lstStyle>
          <a:p>
            <a:pPr/>
            <a:r>
              <a:t>Introduction and methodology</a:t>
            </a:r>
          </a:p>
        </p:txBody>
      </p:sp>
      <p:sp>
        <p:nvSpPr>
          <p:cNvPr id="8"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lstStyle/>
          <a:p>
            <a:pPr/>
            <a:r>
              <a:t>Title Text</a:t>
            </a:r>
          </a:p>
        </p:txBody>
      </p:sp>
      <p:sp>
        <p:nvSpPr>
          <p:cNvPr id="9"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lstStyle/>
          <a:p>
            <a:pPr/>
            <a:r>
              <a:t>Body Level One</a:t>
            </a:r>
          </a:p>
          <a:p>
            <a:pPr lvl="1"/>
            <a:r>
              <a:t>Body Level Two</a:t>
            </a:r>
          </a:p>
          <a:p>
            <a:pPr lvl="2"/>
            <a:r>
              <a:t>Body Level Three</a:t>
            </a:r>
          </a:p>
          <a:p>
            <a:pPr lvl="3"/>
            <a:r>
              <a:t>Body Level Four</a:t>
            </a:r>
          </a:p>
          <a:p>
            <a:pPr lvl="4"/>
            <a:r>
              <a:t>Body Level Five</a:t>
            </a:r>
          </a:p>
        </p:txBody>
      </p:sp>
      <p:sp>
        <p:nvSpPr>
          <p:cNvPr id="10"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 Id="rId3" Type="http://schemas.openxmlformats.org/officeDocument/2006/relationships/image" Target="../media/image8.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1.jpeg"/><Relationship Id="rId5" Type="http://schemas.openxmlformats.org/officeDocument/2006/relationships/image" Target="../media/image2.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2.xml"/><Relationship Id="rId3" Type="http://schemas.openxmlformats.org/officeDocument/2006/relationships/image" Target="../media/image13.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3.xml"/><Relationship Id="rId3" Type="http://schemas.openxmlformats.org/officeDocument/2006/relationships/image" Target="../media/image1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4.xml"/><Relationship Id="rId3" Type="http://schemas.openxmlformats.org/officeDocument/2006/relationships/image" Target="../media/image3.jpe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5.xml"/><Relationship Id="rId3" Type="http://schemas.openxmlformats.org/officeDocument/2006/relationships/image" Target="../media/image15.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6.xml"/><Relationship Id="rId3" Type="http://schemas.openxmlformats.org/officeDocument/2006/relationships/image" Target="../media/image16.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7.xml"/><Relationship Id="rId3" Type="http://schemas.openxmlformats.org/officeDocument/2006/relationships/image" Target="../media/image17.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8.xml"/><Relationship Id="rId3" Type="http://schemas.openxmlformats.org/officeDocument/2006/relationships/image" Target="../media/image18.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9.xml"/><Relationship Id="rId3" Type="http://schemas.openxmlformats.org/officeDocument/2006/relationships/image" Target="../media/image19.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0.xml"/><Relationship Id="rId3" Type="http://schemas.openxmlformats.org/officeDocument/2006/relationships/image" Target="../media/image20.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1.xml"/><Relationship Id="rId3" Type="http://schemas.openxmlformats.org/officeDocument/2006/relationships/image" Target="../media/image21.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2.xml"/><Relationship Id="rId3" Type="http://schemas.openxmlformats.org/officeDocument/2006/relationships/image" Target="../media/image22.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4.xml"/><Relationship Id="rId3"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4" name="Espace réservé pour une image  2" descr="Espace réservé pour une image  2"/>
          <p:cNvPicPr>
            <a:picLocks noChangeAspect="1"/>
          </p:cNvPicPr>
          <p:nvPr>
            <p:ph type="pic" idx="21"/>
          </p:nvPr>
        </p:nvPicPr>
        <p:blipFill>
          <a:blip r:embed="rId2">
            <a:extLst/>
          </a:blip>
          <a:srcRect l="0" t="10391" r="0" b="52475"/>
          <a:stretch>
            <a:fillRect/>
          </a:stretch>
        </p:blipFill>
        <p:spPr>
          <a:xfrm>
            <a:off x="0" y="0"/>
            <a:ext cx="12192000" cy="6315446"/>
          </a:xfrm>
          <a:prstGeom prst="rect">
            <a:avLst/>
          </a:prstGeom>
        </p:spPr>
      </p:pic>
      <p:sp>
        <p:nvSpPr>
          <p:cNvPr id="155" name="Espace réservé du texte 1"/>
          <p:cNvSpPr txBox="1"/>
          <p:nvPr>
            <p:ph type="subTitle" idx="1"/>
          </p:nvPr>
        </p:nvSpPr>
        <p:spPr>
          <a:xfrm>
            <a:off x="188557" y="173037"/>
            <a:ext cx="8199892" cy="5179332"/>
          </a:xfrm>
          <a:prstGeom prst="rect">
            <a:avLst/>
          </a:prstGeom>
        </p:spPr>
        <p:txBody>
          <a:bodyPr/>
          <a:lstStyle/>
          <a:p>
            <a:pPr/>
            <a:r>
              <a:t>COMMUNITIES </a:t>
            </a:r>
            <a:br/>
            <a:r>
              <a:t>AND FUTURES</a:t>
            </a:r>
          </a:p>
        </p:txBody>
      </p:sp>
      <p:sp>
        <p:nvSpPr>
          <p:cNvPr id="156" name="Espace réservé du texte 2"/>
          <p:cNvSpPr/>
          <p:nvPr>
            <p:ph type="body" idx="22"/>
          </p:nvPr>
        </p:nvSpPr>
        <p:spPr>
          <a:xfrm>
            <a:off x="9420452" y="188230"/>
            <a:ext cx="2542950" cy="1160302"/>
          </a:xfrm>
          <a:prstGeom prst="rect">
            <a:avLst/>
          </a:prstGeom>
          <a:solidFill>
            <a:srgbClr val="FFFFFF"/>
          </a:solidFill>
          <a:extLst>
            <a:ext uri="{C572A759-6A51-4108-AA02-DFA0A04FC94B}">
              <ma14:wrappingTextBoxFlag xmlns:ma14="http://schemas.microsoft.com/office/mac/drawingml/2011/main" val="1"/>
            </a:ext>
          </a:extLst>
        </p:spPr>
        <p:txBody>
          <a:bodyPr/>
          <a:lstStyle/>
          <a:p>
            <a:pPr/>
            <a:r>
              <a:t>List of educators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8" name="Espace réservé pour une image  4" descr="Espace réservé pour une image  4"/>
          <p:cNvPicPr>
            <a:picLocks noChangeAspect="1"/>
          </p:cNvPicPr>
          <p:nvPr>
            <p:ph type="pic" idx="21"/>
          </p:nvPr>
        </p:nvPicPr>
        <p:blipFill>
          <a:blip r:embed="rId3">
            <a:extLst/>
          </a:blip>
          <a:srcRect l="0" t="0" r="0" b="0"/>
          <a:stretch>
            <a:fillRect/>
          </a:stretch>
        </p:blipFill>
        <p:spPr>
          <a:xfrm>
            <a:off x="3138749" y="225424"/>
            <a:ext cx="5914503" cy="4441375"/>
          </a:xfrm>
          <a:prstGeom prst="rect">
            <a:avLst/>
          </a:prstGeom>
        </p:spPr>
      </p:pic>
      <p:sp>
        <p:nvSpPr>
          <p:cNvPr id="159" name="Espace réservé du texte 2"/>
          <p:cNvSpPr txBox="1"/>
          <p:nvPr>
            <p:ph type="body" sz="quarter" idx="1"/>
          </p:nvPr>
        </p:nvSpPr>
        <p:spPr>
          <a:xfrm>
            <a:off x="247424" y="4932217"/>
            <a:ext cx="11717564" cy="1197120"/>
          </a:xfrm>
          <a:prstGeom prst="rect">
            <a:avLst/>
          </a:prstGeom>
        </p:spPr>
        <p:txBody>
          <a:bodyPr/>
          <a:lstStyle/>
          <a:p>
            <a:pPr/>
            <a:r>
              <a:rPr i="1"/>
              <a:t>Threads</a:t>
            </a:r>
            <a:r>
              <a:t>, UK, 1984, Mick Jackson and Barry</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63" name="Espace réservé pour une image  4" descr="Espace réservé pour une image  4"/>
          <p:cNvPicPr>
            <a:picLocks noChangeAspect="1"/>
          </p:cNvPicPr>
          <p:nvPr>
            <p:ph type="pic" idx="21"/>
          </p:nvPr>
        </p:nvPicPr>
        <p:blipFill>
          <a:blip r:embed="rId3">
            <a:extLst/>
          </a:blip>
          <a:srcRect l="0" t="0" r="0" b="0"/>
          <a:stretch>
            <a:fillRect/>
          </a:stretch>
        </p:blipFill>
        <p:spPr>
          <a:xfrm>
            <a:off x="3138749" y="225424"/>
            <a:ext cx="5914503" cy="4441374"/>
          </a:xfrm>
          <a:prstGeom prst="rect">
            <a:avLst/>
          </a:prstGeom>
        </p:spPr>
      </p:pic>
      <p:sp>
        <p:nvSpPr>
          <p:cNvPr id="164" name="Espace réservé du texte 2"/>
          <p:cNvSpPr txBox="1"/>
          <p:nvPr>
            <p:ph type="body" sz="quarter" idx="1"/>
          </p:nvPr>
        </p:nvSpPr>
        <p:spPr>
          <a:xfrm>
            <a:off x="247424" y="4932217"/>
            <a:ext cx="11717564" cy="1197120"/>
          </a:xfrm>
          <a:prstGeom prst="rect">
            <a:avLst/>
          </a:prstGeom>
        </p:spPr>
        <p:txBody>
          <a:bodyPr/>
          <a:lstStyle/>
          <a:p>
            <a:pPr/>
            <a:r>
              <a:t>Imagine Split Croatia year 2080 climate changes, sea level rising, </a:t>
            </a:r>
            <a:br/>
            <a:r>
              <a:t>midjourney, 2023</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8" name="Rectangle"/>
          <p:cNvSpPr/>
          <p:nvPr/>
        </p:nvSpPr>
        <p:spPr>
          <a:xfrm>
            <a:off x="203054" y="235304"/>
            <a:ext cx="11806304" cy="4421670"/>
          </a:xfrm>
          <a:prstGeom prst="rect">
            <a:avLst/>
          </a:prstGeom>
          <a:solidFill>
            <a:srgbClr val="FFFFFF"/>
          </a:solidFill>
          <a:ln w="12700">
            <a:solidFill>
              <a:schemeClr val="accent1"/>
            </a:solidFill>
            <a:miter/>
          </a:ln>
        </p:spPr>
        <p:txBody>
          <a:bodyPr lIns="45719" rIns="45719" anchor="ctr"/>
          <a:lstStyle/>
          <a:p>
            <a:pPr/>
          </a:p>
        </p:txBody>
      </p:sp>
      <p:pic>
        <p:nvPicPr>
          <p:cNvPr id="169" name="Espace réservé pour une image  4" descr="Espace réservé pour une image  4"/>
          <p:cNvPicPr>
            <a:picLocks noChangeAspect="1"/>
          </p:cNvPicPr>
          <p:nvPr>
            <p:ph type="pic" idx="21"/>
          </p:nvPr>
        </p:nvPicPr>
        <p:blipFill>
          <a:blip r:embed="rId3">
            <a:extLst/>
          </a:blip>
          <a:srcRect l="0" t="0" r="0" b="0"/>
          <a:stretch>
            <a:fillRect/>
          </a:stretch>
        </p:blipFill>
        <p:spPr>
          <a:xfrm>
            <a:off x="1226944" y="1597953"/>
            <a:ext cx="9738112" cy="1696317"/>
          </a:xfrm>
          <a:prstGeom prst="rect">
            <a:avLst/>
          </a:prstGeom>
        </p:spPr>
      </p:pic>
      <p:sp>
        <p:nvSpPr>
          <p:cNvPr id="170" name="Espace réservé du texte 2"/>
          <p:cNvSpPr txBox="1"/>
          <p:nvPr>
            <p:ph type="body" sz="quarter" idx="1"/>
          </p:nvPr>
        </p:nvSpPr>
        <p:spPr>
          <a:xfrm>
            <a:off x="247424" y="4932217"/>
            <a:ext cx="11717564" cy="1197120"/>
          </a:xfrm>
          <a:prstGeom prst="rect">
            <a:avLst/>
          </a:prstGeom>
        </p:spPr>
        <p:txBody>
          <a:bodyPr/>
          <a:lstStyle/>
          <a:p>
            <a:pPr/>
            <a:r>
              <a:rPr i="1"/>
              <a:t>Temporal loop</a:t>
            </a:r>
            <a:r>
              <a:t>, Mitrović &amp; Šuran, 2018</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4" name="Espace réservé pour une image  2" descr="Espace réservé pour une image  2"/>
          <p:cNvPicPr>
            <a:picLocks noChangeAspect="1"/>
          </p:cNvPicPr>
          <p:nvPr>
            <p:ph type="pic" idx="21"/>
          </p:nvPr>
        </p:nvPicPr>
        <p:blipFill>
          <a:blip r:embed="rId3">
            <a:extLst/>
          </a:blip>
          <a:srcRect l="0" t="0" r="0" b="0"/>
          <a:stretch>
            <a:fillRect/>
          </a:stretch>
        </p:blipFill>
        <p:spPr>
          <a:xfrm>
            <a:off x="3138749" y="225425"/>
            <a:ext cx="5914503" cy="4441374"/>
          </a:xfrm>
          <a:prstGeom prst="rect">
            <a:avLst/>
          </a:prstGeom>
        </p:spPr>
      </p:pic>
      <p:sp>
        <p:nvSpPr>
          <p:cNvPr id="175" name="Twin Peaks, David Lynch, 1990, 2017"/>
          <p:cNvSpPr txBox="1"/>
          <p:nvPr>
            <p:ph type="body" sz="quarter" idx="1"/>
          </p:nvPr>
        </p:nvSpPr>
        <p:spPr>
          <a:prstGeom prst="rect">
            <a:avLst/>
          </a:prstGeom>
        </p:spPr>
        <p:txBody>
          <a:bodyPr/>
          <a:lstStyle/>
          <a:p>
            <a:pPr/>
            <a:r>
              <a:rPr i="1"/>
              <a:t>Twin Peaks</a:t>
            </a:r>
            <a:r>
              <a:t>, David Lynch, 1990, 2017</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9" name="Rectangle"/>
          <p:cNvSpPr/>
          <p:nvPr/>
        </p:nvSpPr>
        <p:spPr>
          <a:xfrm>
            <a:off x="203054" y="235304"/>
            <a:ext cx="11806304" cy="4421670"/>
          </a:xfrm>
          <a:prstGeom prst="rect">
            <a:avLst/>
          </a:prstGeom>
          <a:solidFill>
            <a:srgbClr val="FFFFFF"/>
          </a:solidFill>
          <a:ln w="12700">
            <a:solidFill>
              <a:schemeClr val="accent1"/>
            </a:solidFill>
            <a:miter/>
          </a:ln>
        </p:spPr>
        <p:txBody>
          <a:bodyPr lIns="45719" rIns="45719" anchor="ctr"/>
          <a:lstStyle/>
          <a:p>
            <a:pPr/>
          </a:p>
        </p:txBody>
      </p:sp>
      <p:pic>
        <p:nvPicPr>
          <p:cNvPr id="180" name="Espace réservé pour une image  4" descr="Espace réservé pour une image  4"/>
          <p:cNvPicPr>
            <a:picLocks noChangeAspect="1"/>
          </p:cNvPicPr>
          <p:nvPr>
            <p:ph type="pic" idx="21"/>
          </p:nvPr>
        </p:nvPicPr>
        <p:blipFill>
          <a:blip r:embed="rId3">
            <a:extLst/>
          </a:blip>
          <a:srcRect l="0" t="0" r="0" b="0"/>
          <a:stretch>
            <a:fillRect/>
          </a:stretch>
        </p:blipFill>
        <p:spPr>
          <a:xfrm>
            <a:off x="2814983" y="1084313"/>
            <a:ext cx="6562034" cy="2723597"/>
          </a:xfrm>
          <a:prstGeom prst="rect">
            <a:avLst/>
          </a:prstGeom>
        </p:spPr>
      </p:pic>
      <p:sp>
        <p:nvSpPr>
          <p:cNvPr id="181" name="Espace réservé du texte 2"/>
          <p:cNvSpPr txBox="1"/>
          <p:nvPr>
            <p:ph type="body" sz="quarter" idx="1"/>
          </p:nvPr>
        </p:nvSpPr>
        <p:spPr>
          <a:xfrm>
            <a:off x="247424" y="4932217"/>
            <a:ext cx="11717564" cy="1197120"/>
          </a:xfrm>
          <a:prstGeom prst="rect">
            <a:avLst/>
          </a:prstGeom>
        </p:spPr>
        <p:txBody>
          <a:bodyPr/>
          <a:lstStyle/>
          <a:p>
            <a:pPr/>
            <a:r>
              <a:rPr i="1"/>
              <a:t>Traditional design vs Speculative design</a:t>
            </a:r>
            <a:r>
              <a:t>, Mitrović &amp; Šuran, 2015</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5" name="Rectangle"/>
          <p:cNvSpPr/>
          <p:nvPr/>
        </p:nvSpPr>
        <p:spPr>
          <a:xfrm>
            <a:off x="203054" y="235304"/>
            <a:ext cx="11806304" cy="4421670"/>
          </a:xfrm>
          <a:prstGeom prst="rect">
            <a:avLst/>
          </a:prstGeom>
          <a:solidFill>
            <a:srgbClr val="FFFFFF"/>
          </a:solidFill>
          <a:ln w="12700">
            <a:solidFill>
              <a:schemeClr val="accent1"/>
            </a:solidFill>
            <a:miter/>
          </a:ln>
        </p:spPr>
        <p:txBody>
          <a:bodyPr lIns="45719" rIns="45719" anchor="ctr"/>
          <a:lstStyle/>
          <a:p>
            <a:pPr/>
          </a:p>
        </p:txBody>
      </p:sp>
      <p:sp>
        <p:nvSpPr>
          <p:cNvPr id="186" name="Espace réservé du texte 2"/>
          <p:cNvSpPr txBox="1"/>
          <p:nvPr>
            <p:ph type="body" sz="quarter" idx="1"/>
          </p:nvPr>
        </p:nvSpPr>
        <p:spPr>
          <a:xfrm>
            <a:off x="247424" y="4932217"/>
            <a:ext cx="11717564" cy="1197120"/>
          </a:xfrm>
          <a:prstGeom prst="rect">
            <a:avLst/>
          </a:prstGeom>
        </p:spPr>
        <p:txBody>
          <a:bodyPr/>
          <a:lstStyle/>
          <a:p>
            <a:pPr/>
            <a:r>
              <a:rPr i="1"/>
              <a:t>Western Melancholy</a:t>
            </a:r>
            <a:r>
              <a:t>, Mitrović &amp; Šuran, 2018</a:t>
            </a:r>
          </a:p>
        </p:txBody>
      </p:sp>
      <p:pic>
        <p:nvPicPr>
          <p:cNvPr id="187" name="Espace réservé pour une image  4" descr="Espace réservé pour une image  4"/>
          <p:cNvPicPr>
            <a:picLocks noChangeAspect="1"/>
          </p:cNvPicPr>
          <p:nvPr/>
        </p:nvPicPr>
        <p:blipFill>
          <a:blip r:embed="rId3">
            <a:extLst/>
          </a:blip>
          <a:stretch>
            <a:fillRect/>
          </a:stretch>
        </p:blipFill>
        <p:spPr>
          <a:xfrm>
            <a:off x="1218157" y="1534685"/>
            <a:ext cx="9755878" cy="1822968"/>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91" name="Espace réservé pour une image  4" descr="Espace réservé pour une image  4"/>
          <p:cNvPicPr>
            <a:picLocks noChangeAspect="1"/>
          </p:cNvPicPr>
          <p:nvPr>
            <p:ph type="pic" idx="21"/>
          </p:nvPr>
        </p:nvPicPr>
        <p:blipFill>
          <a:blip r:embed="rId3">
            <a:extLst/>
          </a:blip>
          <a:srcRect l="0" t="0" r="0" b="0"/>
          <a:stretch>
            <a:fillRect/>
          </a:stretch>
        </p:blipFill>
        <p:spPr>
          <a:xfrm>
            <a:off x="3138749" y="225425"/>
            <a:ext cx="5914503" cy="4441374"/>
          </a:xfrm>
          <a:prstGeom prst="rect">
            <a:avLst/>
          </a:prstGeom>
        </p:spPr>
      </p:pic>
      <p:sp>
        <p:nvSpPr>
          <p:cNvPr id="192" name="Espace réservé du texte 2"/>
          <p:cNvSpPr txBox="1"/>
          <p:nvPr>
            <p:ph type="body" sz="quarter" idx="1"/>
          </p:nvPr>
        </p:nvSpPr>
        <p:spPr>
          <a:xfrm>
            <a:off x="247424" y="4932217"/>
            <a:ext cx="11717564" cy="1197120"/>
          </a:xfrm>
          <a:prstGeom prst="rect">
            <a:avLst/>
          </a:prstGeom>
        </p:spPr>
        <p:txBody>
          <a:bodyPr/>
          <a:lstStyle/>
          <a:p>
            <a:pPr/>
            <a:r>
              <a:rPr i="1"/>
              <a:t>Summer 2020</a:t>
            </a:r>
            <a:r>
              <a:t>,  Matija Sandrić, 2020</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96" name="Espace réservé pour une image  2" descr="Espace réservé pour une image  2"/>
          <p:cNvPicPr>
            <a:picLocks noChangeAspect="1"/>
          </p:cNvPicPr>
          <p:nvPr>
            <p:ph type="pic" idx="21"/>
          </p:nvPr>
        </p:nvPicPr>
        <p:blipFill>
          <a:blip r:embed="rId3">
            <a:extLst/>
          </a:blip>
          <a:stretch>
            <a:fillRect/>
          </a:stretch>
        </p:blipFill>
        <p:spPr>
          <a:prstGeom prst="rect">
            <a:avLst/>
          </a:prstGeom>
        </p:spPr>
      </p:pic>
      <p:sp>
        <p:nvSpPr>
          <p:cNvPr id="197" name="Homo Aquaticus: HABITAT ST21, Ivica Mitrović &amp; Oleg Šuran, 2023"/>
          <p:cNvSpPr txBox="1"/>
          <p:nvPr>
            <p:ph type="body" sz="quarter" idx="1"/>
          </p:nvPr>
        </p:nvSpPr>
        <p:spPr>
          <a:xfrm>
            <a:off x="247423" y="5938835"/>
            <a:ext cx="11717565" cy="190501"/>
          </a:xfrm>
          <a:prstGeom prst="rect">
            <a:avLst/>
          </a:prstGeom>
        </p:spPr>
        <p:txBody>
          <a:bodyPr/>
          <a:lstStyle/>
          <a:p>
            <a:pPr/>
            <a:r>
              <a:rPr i="1"/>
              <a:t>Homo Aquaticus: HABITAT ST21</a:t>
            </a:r>
            <a:r>
              <a:t>, Ivica Mitrović &amp; Oleg Šuran, 2023</a:t>
            </a:r>
          </a:p>
        </p:txBody>
      </p:sp>
      <p:sp>
        <p:nvSpPr>
          <p:cNvPr id="198" name="Rectangle"/>
          <p:cNvSpPr/>
          <p:nvPr/>
        </p:nvSpPr>
        <p:spPr>
          <a:xfrm>
            <a:off x="-4230" y="-273"/>
            <a:ext cx="12200460" cy="5828486"/>
          </a:xfrm>
          <a:prstGeom prst="rect">
            <a:avLst/>
          </a:prstGeom>
          <a:solidFill>
            <a:srgbClr val="FFFFFF"/>
          </a:solidFill>
          <a:ln w="12700">
            <a:solidFill>
              <a:schemeClr val="accent1"/>
            </a:solidFill>
            <a:miter/>
          </a:ln>
        </p:spPr>
        <p:txBody>
          <a:bodyPr lIns="45719" rIns="45719" anchor="ctr"/>
          <a:lstStyle/>
          <a:p>
            <a:pPr/>
          </a:p>
        </p:txBody>
      </p:sp>
      <p:grpSp>
        <p:nvGrpSpPr>
          <p:cNvPr id="203" name="Group"/>
          <p:cNvGrpSpPr/>
          <p:nvPr/>
        </p:nvGrpSpPr>
        <p:grpSpPr>
          <a:xfrm>
            <a:off x="2514140" y="184168"/>
            <a:ext cx="7163720" cy="5338369"/>
            <a:chOff x="0" y="0"/>
            <a:chExt cx="7163719" cy="5338368"/>
          </a:xfrm>
        </p:grpSpPr>
        <p:grpSp>
          <p:nvGrpSpPr>
            <p:cNvPr id="201" name="object 3"/>
            <p:cNvGrpSpPr/>
            <p:nvPr/>
          </p:nvGrpSpPr>
          <p:grpSpPr>
            <a:xfrm>
              <a:off x="45895" y="0"/>
              <a:ext cx="7117825" cy="5338369"/>
              <a:chOff x="0" y="0"/>
              <a:chExt cx="7117824" cy="5338368"/>
            </a:xfrm>
          </p:grpSpPr>
          <p:sp>
            <p:nvSpPr>
              <p:cNvPr id="199" name="object 4"/>
              <p:cNvSpPr/>
              <p:nvPr/>
            </p:nvSpPr>
            <p:spPr>
              <a:xfrm>
                <a:off x="0" y="0"/>
                <a:ext cx="7117825" cy="5338369"/>
              </a:xfrm>
              <a:prstGeom prst="rect">
                <a:avLst/>
              </a:prstGeom>
              <a:solidFill>
                <a:srgbClr val="FAFAFA"/>
              </a:solidFill>
              <a:ln w="12700" cap="flat">
                <a:noFill/>
                <a:miter lim="400000"/>
              </a:ln>
              <a:effectLst/>
            </p:spPr>
            <p:txBody>
              <a:bodyPr wrap="square" lIns="45719" tIns="45719" rIns="45719" bIns="45719" numCol="1" anchor="t">
                <a:noAutofit/>
              </a:bodyPr>
              <a:lstStyle/>
              <a:p>
                <a:pPr/>
              </a:p>
            </p:txBody>
          </p:sp>
          <p:pic>
            <p:nvPicPr>
              <p:cNvPr id="200" name="object 5" descr="object 5"/>
              <p:cNvPicPr>
                <a:picLocks noChangeAspect="1"/>
              </p:cNvPicPr>
              <p:nvPr/>
            </p:nvPicPr>
            <p:blipFill>
              <a:blip r:embed="rId4">
                <a:extLst/>
              </a:blip>
              <a:stretch>
                <a:fillRect/>
              </a:stretch>
            </p:blipFill>
            <p:spPr>
              <a:xfrm>
                <a:off x="3593712" y="0"/>
                <a:ext cx="3524112" cy="5338369"/>
              </a:xfrm>
              <a:prstGeom prst="rect">
                <a:avLst/>
              </a:prstGeom>
              <a:ln w="12700" cap="flat">
                <a:noFill/>
                <a:miter lim="400000"/>
              </a:ln>
              <a:effectLst/>
            </p:spPr>
          </p:pic>
        </p:grpSp>
        <p:pic>
          <p:nvPicPr>
            <p:cNvPr id="202" name="object 8" descr="object 8"/>
            <p:cNvPicPr>
              <a:picLocks noChangeAspect="1"/>
            </p:cNvPicPr>
            <p:nvPr/>
          </p:nvPicPr>
          <p:blipFill>
            <a:blip r:embed="rId5">
              <a:extLst/>
            </a:blip>
            <a:stretch>
              <a:fillRect/>
            </a:stretch>
          </p:blipFill>
          <p:spPr>
            <a:xfrm>
              <a:off x="0" y="0"/>
              <a:ext cx="3680948" cy="5338369"/>
            </a:xfrm>
            <a:prstGeom prst="rect">
              <a:avLst/>
            </a:prstGeom>
            <a:ln w="12700" cap="flat">
              <a:noFill/>
              <a:miter lim="400000"/>
            </a:ln>
            <a:effectLst/>
          </p:spPr>
        </p:pic>
      </p:gr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07" name="Espace réservé pour une image  4" descr="Espace réservé pour une image  4"/>
          <p:cNvPicPr>
            <a:picLocks noChangeAspect="1"/>
          </p:cNvPicPr>
          <p:nvPr>
            <p:ph type="pic" idx="21"/>
          </p:nvPr>
        </p:nvPicPr>
        <p:blipFill>
          <a:blip r:embed="rId3">
            <a:extLst/>
          </a:blip>
          <a:srcRect l="0" t="0" r="0" b="0"/>
          <a:stretch>
            <a:fillRect/>
          </a:stretch>
        </p:blipFill>
        <p:spPr>
          <a:xfrm>
            <a:off x="3138749" y="225425"/>
            <a:ext cx="5914503" cy="4441374"/>
          </a:xfrm>
          <a:prstGeom prst="rect">
            <a:avLst/>
          </a:prstGeom>
        </p:spPr>
      </p:pic>
      <p:sp>
        <p:nvSpPr>
          <p:cNvPr id="208" name="Espace réservé du texte 2"/>
          <p:cNvSpPr txBox="1"/>
          <p:nvPr>
            <p:ph type="body" sz="quarter" idx="1"/>
          </p:nvPr>
        </p:nvSpPr>
        <p:spPr>
          <a:xfrm>
            <a:off x="247424" y="4932217"/>
            <a:ext cx="11717564" cy="1197120"/>
          </a:xfrm>
          <a:prstGeom prst="rect">
            <a:avLst/>
          </a:prstGeom>
        </p:spPr>
        <p:txBody>
          <a:bodyPr/>
          <a:lstStyle/>
          <a:p>
            <a:pPr/>
            <a:r>
              <a:rPr i="1"/>
              <a:t>Homo Aquaticus: HABITAT ST21</a:t>
            </a:r>
            <a:r>
              <a:t>, Ivica Mitrović &amp; Oleg Šuran, 2023</a:t>
            </a:r>
            <a:br/>
            <a:r>
              <a:t>[Photo: Tamara Visković]</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12" name="Espace réservé pour une image  4" descr="Espace réservé pour une image  4"/>
          <p:cNvPicPr>
            <a:picLocks noChangeAspect="1"/>
          </p:cNvPicPr>
          <p:nvPr>
            <p:ph type="pic" idx="21"/>
          </p:nvPr>
        </p:nvPicPr>
        <p:blipFill>
          <a:blip r:embed="rId3">
            <a:extLst/>
          </a:blip>
          <a:srcRect l="0" t="0" r="0" b="0"/>
          <a:stretch>
            <a:fillRect/>
          </a:stretch>
        </p:blipFill>
        <p:spPr>
          <a:xfrm>
            <a:off x="3138749" y="225425"/>
            <a:ext cx="5914503" cy="4441374"/>
          </a:xfrm>
          <a:prstGeom prst="rect">
            <a:avLst/>
          </a:prstGeom>
        </p:spPr>
      </p:pic>
      <p:sp>
        <p:nvSpPr>
          <p:cNvPr id="213" name="Espace réservé du texte 2"/>
          <p:cNvSpPr txBox="1"/>
          <p:nvPr>
            <p:ph type="body" sz="quarter" idx="1"/>
          </p:nvPr>
        </p:nvSpPr>
        <p:spPr>
          <a:xfrm>
            <a:off x="247424" y="4932217"/>
            <a:ext cx="11717564" cy="1197120"/>
          </a:xfrm>
          <a:prstGeom prst="rect">
            <a:avLst/>
          </a:prstGeom>
        </p:spPr>
        <p:txBody>
          <a:bodyPr/>
          <a:lstStyle/>
          <a:p>
            <a:pPr/>
            <a:r>
              <a:rPr i="1"/>
              <a:t>Homo</a:t>
            </a:r>
            <a:r>
              <a:rPr i="1" spc="7"/>
              <a:t> </a:t>
            </a:r>
            <a:r>
              <a:rPr i="1" spc="-15"/>
              <a:t>Aquaticus:</a:t>
            </a:r>
            <a:r>
              <a:rPr i="1" spc="15"/>
              <a:t> </a:t>
            </a:r>
            <a:r>
              <a:rPr i="1" spc="-90"/>
              <a:t>HABITAT</a:t>
            </a:r>
            <a:r>
              <a:rPr i="1" spc="15"/>
              <a:t> </a:t>
            </a:r>
            <a:r>
              <a:rPr i="1" spc="-82"/>
              <a:t>ST21</a:t>
            </a:r>
            <a:r>
              <a:rPr spc="-82"/>
              <a:t>,</a:t>
            </a:r>
            <a:r>
              <a:rPr spc="15"/>
              <a:t> </a:t>
            </a:r>
            <a:r>
              <a:rPr spc="-15"/>
              <a:t>Ivica</a:t>
            </a:r>
            <a:r>
              <a:rPr spc="15"/>
              <a:t> </a:t>
            </a:r>
            <a:r>
              <a:t>Mitrovi</a:t>
            </a:r>
            <a:r>
              <a:rPr i="1">
                <a:latin typeface="Arial"/>
                <a:ea typeface="Arial"/>
                <a:cs typeface="Arial"/>
                <a:sym typeface="Arial"/>
              </a:rPr>
              <a:t>ć</a:t>
            </a:r>
            <a:r>
              <a:rPr i="1" spc="15">
                <a:latin typeface="Arial"/>
                <a:ea typeface="Arial"/>
                <a:cs typeface="Arial"/>
                <a:sym typeface="Arial"/>
              </a:rPr>
              <a:t> </a:t>
            </a:r>
            <a:r>
              <a:rPr spc="120"/>
              <a:t>&amp;</a:t>
            </a:r>
            <a:r>
              <a:rPr spc="7"/>
              <a:t> </a:t>
            </a:r>
            <a:r>
              <a:rPr spc="-30"/>
              <a:t>Oleg</a:t>
            </a:r>
            <a:r>
              <a:rPr spc="15"/>
              <a:t> </a:t>
            </a:r>
            <a:r>
              <a:rPr i="1" spc="-45">
                <a:latin typeface="Arial"/>
                <a:ea typeface="Arial"/>
                <a:cs typeface="Arial"/>
                <a:sym typeface="Arial"/>
              </a:rPr>
              <a:t>Š</a:t>
            </a:r>
            <a:r>
              <a:rPr spc="-45"/>
              <a:t>uran</a:t>
            </a:r>
            <a:r>
              <a:rPr spc="15"/>
              <a:t>, </a:t>
            </a:r>
            <a:r>
              <a:t>2023</a:t>
            </a:r>
            <a:r>
              <a:rPr spc="15"/>
              <a:t> </a:t>
            </a:r>
            <a:br>
              <a:rPr spc="15"/>
            </a:br>
            <a:r>
              <a:rPr spc="15"/>
              <a:t>[</a:t>
            </a:r>
            <a:r>
              <a:t>Photo:</a:t>
            </a:r>
            <a:r>
              <a:rPr spc="7"/>
              <a:t> </a:t>
            </a:r>
            <a:r>
              <a:rPr spc="-60"/>
              <a:t>The</a:t>
            </a:r>
            <a:r>
              <a:rPr spc="15"/>
              <a:t> </a:t>
            </a:r>
            <a:r>
              <a:t>Ciity</a:t>
            </a:r>
            <a:r>
              <a:rPr spc="15"/>
              <a:t> </a:t>
            </a:r>
            <a:r>
              <a:t>of</a:t>
            </a:r>
            <a:r>
              <a:rPr spc="15"/>
              <a:t> </a:t>
            </a:r>
            <a:r>
              <a:rPr spc="-15"/>
              <a:t>Split]</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17" name="Espace réservé pour une image  4" descr="Espace réservé pour une image  4"/>
          <p:cNvPicPr>
            <a:picLocks noChangeAspect="1"/>
          </p:cNvPicPr>
          <p:nvPr>
            <p:ph type="pic" idx="21"/>
          </p:nvPr>
        </p:nvPicPr>
        <p:blipFill>
          <a:blip r:embed="rId3">
            <a:extLst/>
          </a:blip>
          <a:srcRect l="0" t="0" r="0" b="0"/>
          <a:stretch>
            <a:fillRect/>
          </a:stretch>
        </p:blipFill>
        <p:spPr>
          <a:xfrm>
            <a:off x="3138749" y="225425"/>
            <a:ext cx="5914503" cy="4441374"/>
          </a:xfrm>
          <a:prstGeom prst="rect">
            <a:avLst/>
          </a:prstGeom>
        </p:spPr>
      </p:pic>
      <p:sp>
        <p:nvSpPr>
          <p:cNvPr id="218" name="Espace réservé du texte 2"/>
          <p:cNvSpPr txBox="1"/>
          <p:nvPr>
            <p:ph type="body" sz="quarter" idx="1"/>
          </p:nvPr>
        </p:nvSpPr>
        <p:spPr>
          <a:xfrm>
            <a:off x="247424" y="4932217"/>
            <a:ext cx="11717564" cy="1197120"/>
          </a:xfrm>
          <a:prstGeom prst="rect">
            <a:avLst/>
          </a:prstGeom>
        </p:spPr>
        <p:txBody>
          <a:bodyPr/>
          <a:lstStyle/>
          <a:p>
            <a:pPr/>
            <a:r>
              <a:rPr i="1"/>
              <a:t>Homo</a:t>
            </a:r>
            <a:r>
              <a:rPr i="1" spc="7"/>
              <a:t> </a:t>
            </a:r>
            <a:r>
              <a:rPr i="1" spc="-15"/>
              <a:t>Aquaticus:</a:t>
            </a:r>
            <a:r>
              <a:rPr i="1" spc="15"/>
              <a:t> </a:t>
            </a:r>
            <a:r>
              <a:rPr i="1" spc="-90"/>
              <a:t>HABITAT</a:t>
            </a:r>
            <a:r>
              <a:rPr i="1" spc="15"/>
              <a:t> </a:t>
            </a:r>
            <a:r>
              <a:rPr i="1" spc="-82"/>
              <a:t>ST21</a:t>
            </a:r>
            <a:r>
              <a:rPr spc="-82"/>
              <a:t>, </a:t>
            </a:r>
            <a:r>
              <a:rPr spc="-15"/>
              <a:t>Ivica</a:t>
            </a:r>
            <a:r>
              <a:rPr spc="15"/>
              <a:t> </a:t>
            </a:r>
            <a:r>
              <a:t>Mitrovi</a:t>
            </a:r>
            <a:r>
              <a:rPr i="1">
                <a:latin typeface="Arial"/>
                <a:ea typeface="Arial"/>
                <a:cs typeface="Arial"/>
                <a:sym typeface="Arial"/>
              </a:rPr>
              <a:t>ć</a:t>
            </a:r>
            <a:r>
              <a:rPr i="1" spc="15">
                <a:latin typeface="Arial"/>
                <a:ea typeface="Arial"/>
                <a:cs typeface="Arial"/>
                <a:sym typeface="Arial"/>
              </a:rPr>
              <a:t> </a:t>
            </a:r>
            <a:r>
              <a:rPr spc="120"/>
              <a:t>&amp;</a:t>
            </a:r>
            <a:r>
              <a:rPr spc="7"/>
              <a:t> </a:t>
            </a:r>
            <a:r>
              <a:rPr spc="-30"/>
              <a:t>Oleg</a:t>
            </a:r>
            <a:r>
              <a:rPr spc="15"/>
              <a:t> </a:t>
            </a:r>
            <a:r>
              <a:rPr i="1" spc="-45">
                <a:latin typeface="Arial"/>
                <a:ea typeface="Arial"/>
                <a:cs typeface="Arial"/>
                <a:sym typeface="Arial"/>
              </a:rPr>
              <a:t>Š</a:t>
            </a:r>
            <a:r>
              <a:rPr spc="-45"/>
              <a:t>uran</a:t>
            </a:r>
            <a:r>
              <a:rPr spc="15"/>
              <a:t>, </a:t>
            </a:r>
            <a:r>
              <a:t>2023</a:t>
            </a:r>
            <a:r>
              <a:rPr spc="15"/>
              <a:t> </a:t>
            </a:r>
            <a:br>
              <a:rPr spc="15"/>
            </a:br>
            <a:r>
              <a:rPr spc="15"/>
              <a:t>[</a:t>
            </a:r>
            <a:r>
              <a:t>Photo:</a:t>
            </a:r>
            <a:r>
              <a:rPr spc="7"/>
              <a:t> </a:t>
            </a:r>
            <a:r>
              <a:rPr spc="-60"/>
              <a:t>The</a:t>
            </a:r>
            <a:r>
              <a:rPr spc="15"/>
              <a:t> </a:t>
            </a:r>
            <a:r>
              <a:t>Ciity</a:t>
            </a:r>
            <a:r>
              <a:rPr spc="15"/>
              <a:t> </a:t>
            </a:r>
            <a:r>
              <a:t>of</a:t>
            </a:r>
            <a:r>
              <a:rPr spc="15"/>
              <a:t> </a:t>
            </a:r>
            <a:r>
              <a:rPr spc="-15"/>
              <a:t>Split]</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22" name="Espace réservé pour une image  4" descr="Espace réservé pour une image  4"/>
          <p:cNvPicPr>
            <a:picLocks noChangeAspect="1"/>
          </p:cNvPicPr>
          <p:nvPr>
            <p:ph type="pic" idx="21"/>
          </p:nvPr>
        </p:nvPicPr>
        <p:blipFill>
          <a:blip r:embed="rId3">
            <a:extLst/>
          </a:blip>
          <a:srcRect l="0" t="0" r="0" b="0"/>
          <a:stretch>
            <a:fillRect/>
          </a:stretch>
        </p:blipFill>
        <p:spPr>
          <a:xfrm>
            <a:off x="3138749" y="225425"/>
            <a:ext cx="5914503" cy="4441374"/>
          </a:xfrm>
          <a:prstGeom prst="rect">
            <a:avLst/>
          </a:prstGeom>
        </p:spPr>
      </p:pic>
      <p:sp>
        <p:nvSpPr>
          <p:cNvPr id="223" name="Espace réservé du texte 2"/>
          <p:cNvSpPr txBox="1"/>
          <p:nvPr>
            <p:ph type="body" sz="quarter" idx="1"/>
          </p:nvPr>
        </p:nvSpPr>
        <p:spPr>
          <a:xfrm>
            <a:off x="247424" y="4932217"/>
            <a:ext cx="11717564" cy="1197120"/>
          </a:xfrm>
          <a:prstGeom prst="rect">
            <a:avLst/>
          </a:prstGeom>
        </p:spPr>
        <p:txBody>
          <a:bodyPr/>
          <a:lstStyle/>
          <a:p>
            <a:pPr/>
            <a:r>
              <a:rPr i="1"/>
              <a:t>Southern</a:t>
            </a:r>
            <a:r>
              <a:rPr i="1" spc="15"/>
              <a:t> </a:t>
            </a:r>
            <a:r>
              <a:rPr i="1"/>
              <a:t>Comfort</a:t>
            </a:r>
            <a:r>
              <a:rPr spc="15"/>
              <a:t>, </a:t>
            </a:r>
            <a:r>
              <a:t>Mitrovi</a:t>
            </a:r>
            <a:r>
              <a:rPr i="1">
                <a:latin typeface="Arial"/>
                <a:ea typeface="Arial"/>
                <a:cs typeface="Arial"/>
                <a:sym typeface="Arial"/>
              </a:rPr>
              <a:t>ć</a:t>
            </a:r>
            <a:r>
              <a:rPr i="1" spc="15">
                <a:latin typeface="Arial"/>
                <a:ea typeface="Arial"/>
                <a:cs typeface="Arial"/>
                <a:sym typeface="Arial"/>
              </a:rPr>
              <a:t> </a:t>
            </a:r>
            <a:r>
              <a:rPr spc="120"/>
              <a:t>&amp;</a:t>
            </a:r>
            <a:r>
              <a:rPr spc="15"/>
              <a:t> </a:t>
            </a:r>
            <a:r>
              <a:rPr i="1" spc="-45">
                <a:latin typeface="Arial"/>
                <a:ea typeface="Arial"/>
                <a:cs typeface="Arial"/>
                <a:sym typeface="Arial"/>
              </a:rPr>
              <a:t>Š</a:t>
            </a:r>
            <a:r>
              <a:rPr spc="-45"/>
              <a:t>uran</a:t>
            </a:r>
            <a:r>
              <a:rPr spc="15"/>
              <a:t>, </a:t>
            </a:r>
            <a:r>
              <a:rPr spc="-30"/>
              <a:t>2016</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27" name="Espace réservé pour une image  4" descr="Espace réservé pour une image  4"/>
          <p:cNvPicPr>
            <a:picLocks noChangeAspect="1"/>
          </p:cNvPicPr>
          <p:nvPr>
            <p:ph type="pic" idx="21"/>
          </p:nvPr>
        </p:nvPicPr>
        <p:blipFill>
          <a:blip r:embed="rId3">
            <a:extLst/>
          </a:blip>
          <a:srcRect l="0" t="0" r="0" b="0"/>
          <a:stretch>
            <a:fillRect/>
          </a:stretch>
        </p:blipFill>
        <p:spPr>
          <a:xfrm>
            <a:off x="3138749" y="225425"/>
            <a:ext cx="5914503" cy="4441374"/>
          </a:xfrm>
          <a:prstGeom prst="rect">
            <a:avLst/>
          </a:prstGeom>
        </p:spPr>
      </p:pic>
      <p:sp>
        <p:nvSpPr>
          <p:cNvPr id="228" name="Espace réservé du texte 2"/>
          <p:cNvSpPr txBox="1"/>
          <p:nvPr>
            <p:ph type="body" sz="quarter" idx="1"/>
          </p:nvPr>
        </p:nvSpPr>
        <p:spPr>
          <a:xfrm>
            <a:off x="247424" y="4932217"/>
            <a:ext cx="11717564" cy="1197120"/>
          </a:xfrm>
          <a:prstGeom prst="rect">
            <a:avLst/>
          </a:prstGeom>
        </p:spPr>
        <p:txBody>
          <a:bodyPr/>
          <a:lstStyle/>
          <a:p>
            <a:pPr/>
            <a:r>
              <a:rPr i="1"/>
              <a:t>The </a:t>
            </a:r>
            <a:r>
              <a:rPr i="1" spc="-30"/>
              <a:t>Last</a:t>
            </a:r>
            <a:r>
              <a:rPr i="1" spc="7"/>
              <a:t> </a:t>
            </a:r>
            <a:r>
              <a:rPr i="1" spc="-15"/>
              <a:t>Mediterranean</a:t>
            </a:r>
            <a:r>
              <a:rPr i="1" spc="7"/>
              <a:t> </a:t>
            </a:r>
            <a:r>
              <a:rPr i="1" spc="-30"/>
              <a:t>Skipper</a:t>
            </a:r>
            <a:r>
              <a:rPr spc="7"/>
              <a:t>, </a:t>
            </a:r>
            <a:r>
              <a:t>Mitrovi</a:t>
            </a:r>
            <a:r>
              <a:rPr i="1">
                <a:latin typeface="Arial"/>
                <a:ea typeface="Arial"/>
                <a:cs typeface="Arial"/>
                <a:sym typeface="Arial"/>
              </a:rPr>
              <a:t>ć</a:t>
            </a:r>
            <a:r>
              <a:rPr i="1" spc="7">
                <a:latin typeface="Arial"/>
                <a:ea typeface="Arial"/>
                <a:cs typeface="Arial"/>
                <a:sym typeface="Arial"/>
              </a:rPr>
              <a:t> </a:t>
            </a:r>
            <a:r>
              <a:rPr spc="120"/>
              <a:t>&amp;</a:t>
            </a:r>
            <a:r>
              <a:rPr spc="7"/>
              <a:t> </a:t>
            </a:r>
            <a:r>
              <a:rPr i="1" spc="-45">
                <a:latin typeface="Arial"/>
                <a:ea typeface="Arial"/>
                <a:cs typeface="Arial"/>
                <a:sym typeface="Arial"/>
              </a:rPr>
              <a:t>Š</a:t>
            </a:r>
            <a:r>
              <a:rPr spc="-45"/>
              <a:t>uran</a:t>
            </a:r>
            <a:r>
              <a:rPr spc="7"/>
              <a:t>, </a:t>
            </a:r>
            <a:r>
              <a:rPr spc="-30"/>
              <a:t>2017</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2" name="p15.jpg" descr="p15.jpg"/>
          <p:cNvPicPr>
            <a:picLocks noChangeAspect="1"/>
          </p:cNvPicPr>
          <p:nvPr>
            <p:ph type="pic" idx="21"/>
          </p:nvPr>
        </p:nvPicPr>
        <p:blipFill>
          <a:blip r:embed="rId3">
            <a:extLst/>
          </a:blip>
          <a:srcRect l="0" t="0" r="0" b="0"/>
          <a:stretch>
            <a:fillRect/>
          </a:stretch>
        </p:blipFill>
        <p:spPr>
          <a:xfrm>
            <a:off x="3328954" y="225425"/>
            <a:ext cx="5534093" cy="4441374"/>
          </a:xfrm>
          <a:prstGeom prst="rect">
            <a:avLst/>
          </a:prstGeom>
        </p:spPr>
      </p:pic>
      <p:sp>
        <p:nvSpPr>
          <p:cNvPr id="233" name="Espace réservé du texte 2"/>
          <p:cNvSpPr txBox="1"/>
          <p:nvPr>
            <p:ph type="body" sz="quarter" idx="1"/>
          </p:nvPr>
        </p:nvSpPr>
        <p:spPr>
          <a:xfrm>
            <a:off x="247424" y="4932217"/>
            <a:ext cx="11717564" cy="1197120"/>
          </a:xfrm>
          <a:prstGeom prst="rect">
            <a:avLst/>
          </a:prstGeom>
        </p:spPr>
        <p:txBody>
          <a:bodyPr/>
          <a:lstStyle/>
          <a:p>
            <a:pPr/>
            <a:r>
              <a:rPr i="1"/>
              <a:t>Asphalatos</a:t>
            </a:r>
            <a:r>
              <a:rPr i="1" spc="7"/>
              <a:t> </a:t>
            </a:r>
            <a:r>
              <a:rPr i="1"/>
              <a:t>2055 – Life</a:t>
            </a:r>
            <a:r>
              <a:rPr i="1" spc="7"/>
              <a:t> </a:t>
            </a:r>
            <a:r>
              <a:rPr i="1"/>
              <a:t>A</a:t>
            </a:r>
            <a:r>
              <a:rPr i="1">
                <a:latin typeface="Arial"/>
                <a:ea typeface="Arial"/>
                <a:cs typeface="Arial"/>
                <a:sym typeface="Arial"/>
              </a:rPr>
              <a:t>ft</a:t>
            </a:r>
            <a:r>
              <a:rPr i="1"/>
              <a:t>er</a:t>
            </a:r>
            <a:r>
              <a:rPr i="1" spc="15"/>
              <a:t> </a:t>
            </a:r>
            <a:r>
              <a:rPr i="1"/>
              <a:t>Tourism</a:t>
            </a:r>
            <a:r>
              <a:rPr spc="7"/>
              <a:t>, </a:t>
            </a:r>
            <a:r>
              <a:t>Mitrovi</a:t>
            </a:r>
            <a:r>
              <a:rPr i="1">
                <a:latin typeface="Arial"/>
                <a:ea typeface="Arial"/>
                <a:cs typeface="Arial"/>
                <a:sym typeface="Arial"/>
              </a:rPr>
              <a:t>ć</a:t>
            </a:r>
            <a:r>
              <a:rPr i="1" spc="7">
                <a:latin typeface="Arial"/>
                <a:ea typeface="Arial"/>
                <a:cs typeface="Arial"/>
                <a:sym typeface="Arial"/>
              </a:rPr>
              <a:t> </a:t>
            </a:r>
            <a:r>
              <a:rPr spc="120"/>
              <a:t>&amp;</a:t>
            </a:r>
            <a:r>
              <a:rPr spc="15"/>
              <a:t> </a:t>
            </a:r>
            <a:r>
              <a:rPr i="1" spc="-45">
                <a:latin typeface="Arial"/>
                <a:ea typeface="Arial"/>
                <a:cs typeface="Arial"/>
                <a:sym typeface="Arial"/>
              </a:rPr>
              <a:t>Š</a:t>
            </a:r>
            <a:r>
              <a:rPr spc="-45"/>
              <a:t>uran</a:t>
            </a:r>
            <a:r>
              <a:rPr spc="7"/>
              <a:t>, </a:t>
            </a:r>
            <a:r>
              <a:t>2018</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7" name="image16.png" descr="image16.png"/>
          <p:cNvPicPr>
            <a:picLocks noChangeAspect="1"/>
          </p:cNvPicPr>
          <p:nvPr>
            <p:ph type="pic" idx="21"/>
          </p:nvPr>
        </p:nvPicPr>
        <p:blipFill>
          <a:blip r:embed="rId3">
            <a:extLst/>
          </a:blip>
          <a:srcRect l="0" t="0" r="0" b="0"/>
          <a:stretch>
            <a:fillRect/>
          </a:stretch>
        </p:blipFill>
        <p:spPr>
          <a:xfrm>
            <a:off x="3138750" y="225425"/>
            <a:ext cx="5914502" cy="4441374"/>
          </a:xfrm>
          <a:prstGeom prst="rect">
            <a:avLst/>
          </a:prstGeom>
        </p:spPr>
      </p:pic>
      <p:sp>
        <p:nvSpPr>
          <p:cNvPr id="238" name="Espace réservé du texte 2"/>
          <p:cNvSpPr txBox="1"/>
          <p:nvPr>
            <p:ph type="body" sz="quarter" idx="1"/>
          </p:nvPr>
        </p:nvSpPr>
        <p:spPr>
          <a:xfrm>
            <a:off x="247424" y="4932217"/>
            <a:ext cx="11717564" cy="1197120"/>
          </a:xfrm>
          <a:prstGeom prst="rect">
            <a:avLst/>
          </a:prstGeom>
        </p:spPr>
        <p:txBody>
          <a:bodyPr/>
          <a:lstStyle/>
          <a:p>
            <a:pPr/>
            <a:r>
              <a:rPr i="1"/>
              <a:t>Asphalatos</a:t>
            </a:r>
            <a:r>
              <a:rPr i="1" spc="7"/>
              <a:t> </a:t>
            </a:r>
            <a:r>
              <a:rPr i="1"/>
              <a:t>2055 – Life</a:t>
            </a:r>
            <a:r>
              <a:rPr i="1" spc="7"/>
              <a:t> </a:t>
            </a:r>
            <a:r>
              <a:rPr i="1"/>
              <a:t>A</a:t>
            </a:r>
            <a:r>
              <a:rPr i="1">
                <a:latin typeface="Arial"/>
                <a:ea typeface="Arial"/>
                <a:cs typeface="Arial"/>
                <a:sym typeface="Arial"/>
              </a:rPr>
              <a:t>ft</a:t>
            </a:r>
            <a:r>
              <a:rPr i="1"/>
              <a:t>er</a:t>
            </a:r>
            <a:r>
              <a:rPr i="1" spc="15"/>
              <a:t> </a:t>
            </a:r>
            <a:r>
              <a:rPr i="1"/>
              <a:t>Tourism</a:t>
            </a:r>
            <a:r>
              <a:rPr spc="7"/>
              <a:t>, </a:t>
            </a:r>
            <a:r>
              <a:t>Mitrovi</a:t>
            </a:r>
            <a:r>
              <a:rPr i="1">
                <a:latin typeface="Arial"/>
                <a:ea typeface="Arial"/>
                <a:cs typeface="Arial"/>
                <a:sym typeface="Arial"/>
              </a:rPr>
              <a:t>ć</a:t>
            </a:r>
            <a:r>
              <a:rPr i="1" spc="7">
                <a:latin typeface="Arial"/>
                <a:ea typeface="Arial"/>
                <a:cs typeface="Arial"/>
                <a:sym typeface="Arial"/>
              </a:rPr>
              <a:t> </a:t>
            </a:r>
            <a:r>
              <a:rPr spc="120"/>
              <a:t>&amp;</a:t>
            </a:r>
            <a:r>
              <a:rPr spc="15"/>
              <a:t> </a:t>
            </a:r>
            <a:r>
              <a:rPr i="1" spc="-45">
                <a:latin typeface="Arial"/>
                <a:ea typeface="Arial"/>
                <a:cs typeface="Arial"/>
                <a:sym typeface="Arial"/>
              </a:rPr>
              <a:t>Š</a:t>
            </a:r>
            <a:r>
              <a:rPr spc="-45"/>
              <a:t>uran</a:t>
            </a:r>
            <a:r>
              <a:rPr spc="7"/>
              <a:t>, </a:t>
            </a:r>
            <a:r>
              <a:t>2018</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42" name="image17.png" descr="image17.png"/>
          <p:cNvPicPr>
            <a:picLocks noChangeAspect="1"/>
          </p:cNvPicPr>
          <p:nvPr>
            <p:ph type="pic" idx="21"/>
          </p:nvPr>
        </p:nvPicPr>
        <p:blipFill>
          <a:blip r:embed="rId3">
            <a:extLst/>
          </a:blip>
          <a:srcRect l="0" t="0" r="0" b="0"/>
          <a:stretch>
            <a:fillRect/>
          </a:stretch>
        </p:blipFill>
        <p:spPr>
          <a:xfrm>
            <a:off x="3138750" y="225425"/>
            <a:ext cx="5914502" cy="4441374"/>
          </a:xfrm>
          <a:prstGeom prst="rect">
            <a:avLst/>
          </a:prstGeom>
        </p:spPr>
      </p:pic>
      <p:sp>
        <p:nvSpPr>
          <p:cNvPr id="243" name="Espace réservé du texte 2"/>
          <p:cNvSpPr txBox="1"/>
          <p:nvPr>
            <p:ph type="body" sz="quarter" idx="1"/>
          </p:nvPr>
        </p:nvSpPr>
        <p:spPr>
          <a:xfrm>
            <a:off x="247424" y="4932217"/>
            <a:ext cx="11717564" cy="1197120"/>
          </a:xfrm>
          <a:prstGeom prst="rect">
            <a:avLst/>
          </a:prstGeom>
        </p:spPr>
        <p:txBody>
          <a:bodyPr/>
          <a:lstStyle/>
          <a:p>
            <a:pPr/>
            <a:r>
              <a:rPr i="1"/>
              <a:t>Asphalatos</a:t>
            </a:r>
            <a:r>
              <a:rPr i="1" spc="7"/>
              <a:t> </a:t>
            </a:r>
            <a:r>
              <a:rPr i="1"/>
              <a:t>2055 – Life</a:t>
            </a:r>
            <a:r>
              <a:rPr i="1" spc="7"/>
              <a:t> </a:t>
            </a:r>
            <a:r>
              <a:rPr i="1"/>
              <a:t>A</a:t>
            </a:r>
            <a:r>
              <a:rPr i="1">
                <a:latin typeface="Arial"/>
                <a:ea typeface="Arial"/>
                <a:cs typeface="Arial"/>
                <a:sym typeface="Arial"/>
              </a:rPr>
              <a:t>ft</a:t>
            </a:r>
            <a:r>
              <a:rPr i="1"/>
              <a:t>er</a:t>
            </a:r>
            <a:r>
              <a:rPr i="1" spc="15"/>
              <a:t> </a:t>
            </a:r>
            <a:r>
              <a:rPr i="1"/>
              <a:t>Tourism</a:t>
            </a:r>
            <a:r>
              <a:rPr spc="7"/>
              <a:t>,</a:t>
            </a:r>
            <a:r>
              <a:rPr spc="15"/>
              <a:t> </a:t>
            </a:r>
            <a:r>
              <a:t>Mitrovi</a:t>
            </a:r>
            <a:r>
              <a:rPr i="1">
                <a:latin typeface="Arial"/>
                <a:ea typeface="Arial"/>
                <a:cs typeface="Arial"/>
                <a:sym typeface="Arial"/>
              </a:rPr>
              <a:t>ć</a:t>
            </a:r>
            <a:r>
              <a:rPr i="1" spc="7">
                <a:latin typeface="Arial"/>
                <a:ea typeface="Arial"/>
                <a:cs typeface="Arial"/>
                <a:sym typeface="Arial"/>
              </a:rPr>
              <a:t> </a:t>
            </a:r>
            <a:r>
              <a:rPr spc="120"/>
              <a:t>&amp;</a:t>
            </a:r>
            <a:r>
              <a:rPr spc="15"/>
              <a:t> </a:t>
            </a:r>
            <a:r>
              <a:rPr i="1" spc="-45">
                <a:latin typeface="Arial"/>
                <a:ea typeface="Arial"/>
                <a:cs typeface="Arial"/>
                <a:sym typeface="Arial"/>
              </a:rPr>
              <a:t>Š</a:t>
            </a:r>
            <a:r>
              <a:rPr spc="-45"/>
              <a:t>uran</a:t>
            </a:r>
            <a:r>
              <a:rPr spc="7"/>
              <a:t>, </a:t>
            </a:r>
            <a:r>
              <a:t>2018</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47" name="image18.png" descr="image18.png"/>
          <p:cNvPicPr>
            <a:picLocks noChangeAspect="1"/>
          </p:cNvPicPr>
          <p:nvPr>
            <p:ph type="pic" idx="21"/>
          </p:nvPr>
        </p:nvPicPr>
        <p:blipFill>
          <a:blip r:embed="rId3">
            <a:extLst/>
          </a:blip>
          <a:srcRect l="0" t="0" r="0" b="0"/>
          <a:stretch>
            <a:fillRect/>
          </a:stretch>
        </p:blipFill>
        <p:spPr>
          <a:xfrm>
            <a:off x="3138750" y="225425"/>
            <a:ext cx="5914502" cy="4441374"/>
          </a:xfrm>
          <a:prstGeom prst="rect">
            <a:avLst/>
          </a:prstGeom>
        </p:spPr>
      </p:pic>
      <p:sp>
        <p:nvSpPr>
          <p:cNvPr id="248" name="Espace réservé du texte 2"/>
          <p:cNvSpPr txBox="1"/>
          <p:nvPr>
            <p:ph type="body" sz="quarter" idx="1"/>
          </p:nvPr>
        </p:nvSpPr>
        <p:spPr>
          <a:xfrm>
            <a:off x="247424" y="4932217"/>
            <a:ext cx="11717564" cy="1197120"/>
          </a:xfrm>
          <a:prstGeom prst="rect">
            <a:avLst/>
          </a:prstGeom>
        </p:spPr>
        <p:txBody>
          <a:bodyPr/>
          <a:lstStyle/>
          <a:p>
            <a:pPr/>
            <a:r>
              <a:rPr i="1"/>
              <a:t>Life</a:t>
            </a:r>
            <a:r>
              <a:rPr i="1" spc="-22"/>
              <a:t> </a:t>
            </a:r>
            <a:r>
              <a:rPr i="1"/>
              <a:t>A</a:t>
            </a:r>
            <a:r>
              <a:rPr i="1">
                <a:latin typeface="Arial"/>
                <a:ea typeface="Arial"/>
                <a:cs typeface="Arial"/>
                <a:sym typeface="Arial"/>
              </a:rPr>
              <a:t>ft</a:t>
            </a:r>
            <a:r>
              <a:rPr i="1"/>
              <a:t>er</a:t>
            </a:r>
            <a:r>
              <a:rPr i="1" spc="-22"/>
              <a:t> </a:t>
            </a:r>
            <a:r>
              <a:rPr i="1" spc="-15"/>
              <a:t>Disaster</a:t>
            </a:r>
            <a:r>
              <a:rPr spc="-22"/>
              <a:t> </a:t>
            </a:r>
            <a:r>
              <a:rPr spc="-67"/>
              <a:t>WORKSHOP, </a:t>
            </a:r>
            <a:r>
              <a:rPr spc="-22"/>
              <a:t> </a:t>
            </a:r>
            <a:r>
              <a:rPr spc="-15"/>
              <a:t>Interakcije,</a:t>
            </a:r>
            <a:r>
              <a:rPr spc="-22"/>
              <a:t> </a:t>
            </a:r>
            <a:r>
              <a:t>Arts</a:t>
            </a:r>
            <a:r>
              <a:rPr spc="-22"/>
              <a:t> </a:t>
            </a:r>
            <a:r>
              <a:rPr spc="-45"/>
              <a:t>Academy,</a:t>
            </a:r>
            <a:r>
              <a:rPr spc="-22"/>
              <a:t> </a:t>
            </a:r>
            <a:r>
              <a:t>Split</a:t>
            </a:r>
            <a:r>
              <a:rPr spc="-22"/>
              <a:t>, </a:t>
            </a:r>
            <a:r>
              <a:rPr spc="-30"/>
              <a:t>2018</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52" name="image19.png" descr="image19.png"/>
          <p:cNvPicPr>
            <a:picLocks noChangeAspect="1"/>
          </p:cNvPicPr>
          <p:nvPr>
            <p:ph type="pic" idx="21"/>
          </p:nvPr>
        </p:nvPicPr>
        <p:blipFill>
          <a:blip r:embed="rId3">
            <a:extLst/>
          </a:blip>
          <a:srcRect l="0" t="0" r="0" b="0"/>
          <a:stretch>
            <a:fillRect/>
          </a:stretch>
        </p:blipFill>
        <p:spPr>
          <a:xfrm>
            <a:off x="3138750" y="225425"/>
            <a:ext cx="5914502" cy="4441374"/>
          </a:xfrm>
          <a:prstGeom prst="rect">
            <a:avLst/>
          </a:prstGeom>
        </p:spPr>
      </p:pic>
      <p:sp>
        <p:nvSpPr>
          <p:cNvPr id="253" name="Espace réservé du texte 2"/>
          <p:cNvSpPr txBox="1"/>
          <p:nvPr>
            <p:ph type="body" sz="quarter" idx="1"/>
          </p:nvPr>
        </p:nvSpPr>
        <p:spPr>
          <a:xfrm>
            <a:off x="247424" y="4932217"/>
            <a:ext cx="11717564" cy="1197120"/>
          </a:xfrm>
          <a:prstGeom prst="rect">
            <a:avLst/>
          </a:prstGeom>
        </p:spPr>
        <p:txBody>
          <a:bodyPr/>
          <a:lstStyle/>
          <a:p>
            <a:pPr/>
            <a:r>
              <a:rPr i="1"/>
              <a:t>Splitska dica (Tent</a:t>
            </a:r>
            <a:r>
              <a:rPr i="1" spc="-7"/>
              <a:t> </a:t>
            </a:r>
            <a:r>
              <a:rPr i="1"/>
              <a:t>Community)</a:t>
            </a:r>
            <a:r>
              <a:t>,</a:t>
            </a:r>
            <a:r>
              <a:rPr spc="-7"/>
              <a:t> </a:t>
            </a:r>
            <a:r>
              <a:t>Interakcije, Arts </a:t>
            </a:r>
            <a:r>
              <a:rPr spc="-45"/>
              <a:t>Academy,</a:t>
            </a:r>
            <a:r>
              <a:rPr spc="-7"/>
              <a:t> </a:t>
            </a:r>
            <a:r>
              <a:t>Split</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57" name="image20.png" descr="image20.png"/>
          <p:cNvPicPr>
            <a:picLocks noChangeAspect="1"/>
          </p:cNvPicPr>
          <p:nvPr>
            <p:ph type="pic" idx="21"/>
          </p:nvPr>
        </p:nvPicPr>
        <p:blipFill>
          <a:blip r:embed="rId3">
            <a:extLst/>
          </a:blip>
          <a:srcRect l="0" t="0" r="0" b="0"/>
          <a:stretch>
            <a:fillRect/>
          </a:stretch>
        </p:blipFill>
        <p:spPr>
          <a:xfrm>
            <a:off x="3138750" y="225425"/>
            <a:ext cx="5914502" cy="4441374"/>
          </a:xfrm>
          <a:prstGeom prst="rect">
            <a:avLst/>
          </a:prstGeom>
        </p:spPr>
      </p:pic>
      <p:sp>
        <p:nvSpPr>
          <p:cNvPr id="258" name="Espace réservé du texte 2"/>
          <p:cNvSpPr txBox="1"/>
          <p:nvPr>
            <p:ph type="body" sz="quarter" idx="1"/>
          </p:nvPr>
        </p:nvSpPr>
        <p:spPr>
          <a:xfrm>
            <a:off x="247424" y="4932217"/>
            <a:ext cx="11717564" cy="1197120"/>
          </a:xfrm>
          <a:prstGeom prst="rect">
            <a:avLst/>
          </a:prstGeom>
        </p:spPr>
        <p:txBody>
          <a:bodyPr/>
          <a:lstStyle/>
          <a:p>
            <a:pPr/>
            <a:r>
              <a:rPr i="1"/>
              <a:t>Resilience</a:t>
            </a:r>
            <a:r>
              <a:rPr i="1" spc="30"/>
              <a:t> </a:t>
            </a:r>
            <a:r>
              <a:rPr i="1"/>
              <a:t>Practicum</a:t>
            </a:r>
            <a:r>
              <a:t>, </a:t>
            </a:r>
            <a:r>
              <a:rPr spc="-15"/>
              <a:t>Ivica</a:t>
            </a:r>
            <a:r>
              <a:rPr spc="37"/>
              <a:t> </a:t>
            </a:r>
            <a:r>
              <a:t>Mitrovi</a:t>
            </a:r>
            <a:r>
              <a:rPr i="1">
                <a:latin typeface="Arial"/>
                <a:ea typeface="Arial"/>
                <a:cs typeface="Arial"/>
                <a:sym typeface="Arial"/>
              </a:rPr>
              <a:t>ć</a:t>
            </a:r>
            <a:r>
              <a:rPr i="1" spc="37">
                <a:latin typeface="Arial"/>
                <a:ea typeface="Arial"/>
                <a:cs typeface="Arial"/>
                <a:sym typeface="Arial"/>
              </a:rPr>
              <a:t> </a:t>
            </a:r>
            <a:r>
              <a:rPr spc="120"/>
              <a:t>&amp;</a:t>
            </a:r>
            <a:r>
              <a:rPr spc="37"/>
              <a:t> </a:t>
            </a:r>
            <a:r>
              <a:rPr spc="-30"/>
              <a:t>Oleg</a:t>
            </a:r>
            <a:r>
              <a:rPr spc="37"/>
              <a:t> </a:t>
            </a:r>
            <a:r>
              <a:rPr i="1" spc="-45">
                <a:latin typeface="Arial"/>
                <a:ea typeface="Arial"/>
                <a:cs typeface="Arial"/>
                <a:sym typeface="Arial"/>
              </a:rPr>
              <a:t>Š</a:t>
            </a:r>
            <a:r>
              <a:rPr spc="-45"/>
              <a:t>uran</a:t>
            </a:r>
            <a:r>
              <a:rPr spc="37"/>
              <a:t>, </a:t>
            </a:r>
            <a:r>
              <a:t>2020</a:t>
            </a:r>
            <a:r>
              <a:rPr spc="37"/>
              <a:t> </a:t>
            </a:r>
            <a:r>
              <a:t>–</a:t>
            </a:r>
            <a:r>
              <a:rPr spc="37"/>
              <a:t> </a:t>
            </a:r>
            <a:r>
              <a:rPr spc="-30"/>
              <a:t>2021</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62" name="image21.png" descr="image21.png"/>
          <p:cNvPicPr>
            <a:picLocks noChangeAspect="1"/>
          </p:cNvPicPr>
          <p:nvPr>
            <p:ph type="pic" idx="21"/>
          </p:nvPr>
        </p:nvPicPr>
        <p:blipFill>
          <a:blip r:embed="rId3">
            <a:extLst/>
          </a:blip>
          <a:srcRect l="0" t="0" r="0" b="0"/>
          <a:stretch>
            <a:fillRect/>
          </a:stretch>
        </p:blipFill>
        <p:spPr>
          <a:xfrm>
            <a:off x="3138750" y="225425"/>
            <a:ext cx="5914502" cy="4441374"/>
          </a:xfrm>
          <a:prstGeom prst="rect">
            <a:avLst/>
          </a:prstGeom>
        </p:spPr>
      </p:pic>
      <p:sp>
        <p:nvSpPr>
          <p:cNvPr id="263" name="Espace réservé du texte 2"/>
          <p:cNvSpPr txBox="1"/>
          <p:nvPr>
            <p:ph type="body" sz="quarter" idx="1"/>
          </p:nvPr>
        </p:nvSpPr>
        <p:spPr>
          <a:xfrm>
            <a:off x="247424" y="4932217"/>
            <a:ext cx="11717564" cy="1197120"/>
          </a:xfrm>
          <a:prstGeom prst="rect">
            <a:avLst/>
          </a:prstGeom>
        </p:spPr>
        <p:txBody>
          <a:bodyPr/>
          <a:lstStyle/>
          <a:p>
            <a:pPr/>
            <a:r>
              <a:rPr i="1"/>
              <a:t>The </a:t>
            </a:r>
            <a:r>
              <a:rPr i="1" spc="-30"/>
              <a:t>Last</a:t>
            </a:r>
            <a:r>
              <a:rPr i="1" spc="7"/>
              <a:t> </a:t>
            </a:r>
            <a:r>
              <a:rPr i="1" spc="-15"/>
              <a:t>Mediterranean</a:t>
            </a:r>
            <a:r>
              <a:rPr i="1" spc="7"/>
              <a:t> </a:t>
            </a:r>
            <a:r>
              <a:rPr i="1" spc="-30"/>
              <a:t>Skipper</a:t>
            </a:r>
            <a:r>
              <a:rPr spc="7"/>
              <a:t>, </a:t>
            </a:r>
            <a:r>
              <a:t>Mitrovi</a:t>
            </a:r>
            <a:r>
              <a:rPr i="1">
                <a:latin typeface="Arial"/>
                <a:ea typeface="Arial"/>
                <a:cs typeface="Arial"/>
                <a:sym typeface="Arial"/>
              </a:rPr>
              <a:t>ć</a:t>
            </a:r>
            <a:r>
              <a:rPr i="1" spc="7">
                <a:latin typeface="Arial"/>
                <a:ea typeface="Arial"/>
                <a:cs typeface="Arial"/>
                <a:sym typeface="Arial"/>
              </a:rPr>
              <a:t> </a:t>
            </a:r>
            <a:r>
              <a:rPr spc="120"/>
              <a:t>&amp;</a:t>
            </a:r>
            <a:r>
              <a:rPr spc="7"/>
              <a:t> </a:t>
            </a:r>
            <a:r>
              <a:rPr i="1" spc="-45">
                <a:latin typeface="Arial"/>
                <a:ea typeface="Arial"/>
                <a:cs typeface="Arial"/>
                <a:sym typeface="Arial"/>
              </a:rPr>
              <a:t>Š</a:t>
            </a:r>
            <a:r>
              <a:rPr spc="-45"/>
              <a:t>uran</a:t>
            </a:r>
            <a:r>
              <a:rPr spc="7"/>
              <a:t>, </a:t>
            </a:r>
            <a:r>
              <a:rPr spc="-30"/>
              <a:t>2017</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67" name="image22.png" descr="image22.png"/>
          <p:cNvPicPr>
            <a:picLocks noChangeAspect="1"/>
          </p:cNvPicPr>
          <p:nvPr>
            <p:ph type="pic" idx="21"/>
          </p:nvPr>
        </p:nvPicPr>
        <p:blipFill>
          <a:blip r:embed="rId3">
            <a:extLst/>
          </a:blip>
          <a:srcRect l="0" t="0" r="0" b="0"/>
          <a:stretch>
            <a:fillRect/>
          </a:stretch>
        </p:blipFill>
        <p:spPr>
          <a:xfrm>
            <a:off x="3138750" y="225425"/>
            <a:ext cx="5914502" cy="4441374"/>
          </a:xfrm>
          <a:prstGeom prst="rect">
            <a:avLst/>
          </a:prstGeom>
        </p:spPr>
      </p:pic>
      <p:sp>
        <p:nvSpPr>
          <p:cNvPr id="268" name="Espace réservé du texte 2"/>
          <p:cNvSpPr txBox="1"/>
          <p:nvPr>
            <p:ph type="body" sz="quarter" idx="1"/>
          </p:nvPr>
        </p:nvSpPr>
        <p:spPr>
          <a:xfrm>
            <a:off x="247424" y="4932217"/>
            <a:ext cx="11717564" cy="1197120"/>
          </a:xfrm>
          <a:prstGeom prst="rect">
            <a:avLst/>
          </a:prstGeom>
        </p:spPr>
        <p:txBody>
          <a:bodyPr/>
          <a:lstStyle/>
          <a:p>
            <a:pPr/>
            <a:r>
              <a:rPr i="1"/>
              <a:t>Resilience</a:t>
            </a:r>
            <a:r>
              <a:rPr i="1" spc="30"/>
              <a:t> </a:t>
            </a:r>
            <a:r>
              <a:rPr i="1"/>
              <a:t>Practicum</a:t>
            </a:r>
            <a:r>
              <a:t>, </a:t>
            </a:r>
            <a:r>
              <a:rPr spc="-15"/>
              <a:t>Ivica</a:t>
            </a:r>
            <a:r>
              <a:rPr spc="37"/>
              <a:t> </a:t>
            </a:r>
            <a:r>
              <a:t>Mitrovi</a:t>
            </a:r>
            <a:r>
              <a:rPr i="1">
                <a:latin typeface="Arial"/>
                <a:ea typeface="Arial"/>
                <a:cs typeface="Arial"/>
                <a:sym typeface="Arial"/>
              </a:rPr>
              <a:t>ć</a:t>
            </a:r>
            <a:r>
              <a:rPr i="1" spc="37">
                <a:latin typeface="Arial"/>
                <a:ea typeface="Arial"/>
                <a:cs typeface="Arial"/>
                <a:sym typeface="Arial"/>
              </a:rPr>
              <a:t> </a:t>
            </a:r>
            <a:r>
              <a:rPr spc="120"/>
              <a:t>&amp;</a:t>
            </a:r>
            <a:r>
              <a:rPr spc="37"/>
              <a:t> </a:t>
            </a:r>
            <a:r>
              <a:rPr spc="-30"/>
              <a:t>Oleg</a:t>
            </a:r>
            <a:r>
              <a:rPr spc="37"/>
              <a:t> </a:t>
            </a:r>
            <a:r>
              <a:rPr i="1" spc="-45">
                <a:latin typeface="Arial"/>
                <a:ea typeface="Arial"/>
                <a:cs typeface="Arial"/>
                <a:sym typeface="Arial"/>
              </a:rPr>
              <a:t>Š</a:t>
            </a:r>
            <a:r>
              <a:rPr spc="-45"/>
              <a:t>uran</a:t>
            </a:r>
            <a:r>
              <a:rPr spc="37"/>
              <a:t>, </a:t>
            </a:r>
            <a:r>
              <a:t>2020</a:t>
            </a:r>
            <a:r>
              <a:rPr spc="37"/>
              <a:t>-</a:t>
            </a:r>
            <a:r>
              <a:rPr spc="-30"/>
              <a:t>2021</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72" name="image23.png" descr="image23.png"/>
          <p:cNvPicPr>
            <a:picLocks noChangeAspect="1"/>
          </p:cNvPicPr>
          <p:nvPr>
            <p:ph type="pic" idx="21"/>
          </p:nvPr>
        </p:nvPicPr>
        <p:blipFill>
          <a:blip r:embed="rId3">
            <a:extLst/>
          </a:blip>
          <a:srcRect l="0" t="0" r="0" b="0"/>
          <a:stretch>
            <a:fillRect/>
          </a:stretch>
        </p:blipFill>
        <p:spPr>
          <a:xfrm>
            <a:off x="3138750" y="225425"/>
            <a:ext cx="5914502" cy="4441374"/>
          </a:xfrm>
          <a:prstGeom prst="rect">
            <a:avLst/>
          </a:prstGeom>
        </p:spPr>
      </p:pic>
      <p:sp>
        <p:nvSpPr>
          <p:cNvPr id="273" name="Espace réservé du texte 2"/>
          <p:cNvSpPr txBox="1"/>
          <p:nvPr>
            <p:ph type="body" sz="quarter" idx="1"/>
          </p:nvPr>
        </p:nvSpPr>
        <p:spPr>
          <a:xfrm>
            <a:off x="247424" y="4932217"/>
            <a:ext cx="11717564" cy="1197120"/>
          </a:xfrm>
          <a:prstGeom prst="rect">
            <a:avLst/>
          </a:prstGeom>
        </p:spPr>
        <p:txBody>
          <a:bodyPr/>
          <a:lstStyle/>
          <a:p>
            <a:pPr/>
            <a:r>
              <a:rPr i="1"/>
              <a:t>Reclaiming</a:t>
            </a:r>
            <a:r>
              <a:rPr i="1" spc="-30"/>
              <a:t> Hope </a:t>
            </a:r>
            <a:r>
              <a:rPr i="1"/>
              <a:t>Symposium</a:t>
            </a:r>
            <a:r>
              <a:t>,</a:t>
            </a:r>
            <a:r>
              <a:rPr spc="-30"/>
              <a:t> </a:t>
            </a:r>
            <a:r>
              <a:t>Nova</a:t>
            </a:r>
            <a:r>
              <a:rPr spc="-22"/>
              <a:t> </a:t>
            </a:r>
            <a:r>
              <a:rPr spc="-45"/>
              <a:t>Gorica</a:t>
            </a:r>
            <a:r>
              <a:rPr spc="-30"/>
              <a:t> </a:t>
            </a:r>
            <a:r>
              <a:rPr spc="-82"/>
              <a:t>(SLO),</a:t>
            </a:r>
            <a:r>
              <a:rPr spc="-30"/>
              <a:t> 2025</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7" name="Espace réservé du texte 2"/>
          <p:cNvSpPr txBox="1"/>
          <p:nvPr>
            <p:ph type="body" idx="1"/>
          </p:nvPr>
        </p:nvSpPr>
        <p:spPr>
          <a:xfrm>
            <a:off x="247423" y="157842"/>
            <a:ext cx="9615633" cy="6112178"/>
          </a:xfrm>
          <a:prstGeom prst="rect">
            <a:avLst/>
          </a:prstGeom>
        </p:spPr>
        <p:txBody>
          <a:bodyPr/>
          <a:lstStyle/>
          <a:p>
            <a:pPr marL="228600" indent="-228600">
              <a:buSzPct val="100000"/>
              <a:buChar char="•"/>
            </a:pPr>
            <a:r>
              <a:rPr i="1"/>
              <a:t>“real” speculations</a:t>
            </a:r>
            <a:endParaRPr i="1"/>
          </a:p>
          <a:p>
            <a:pPr marL="228600" indent="-228600">
              <a:buSzPct val="100000"/>
              <a:buChar char="•"/>
            </a:pPr>
            <a:r>
              <a:rPr i="1"/>
              <a:t>possible future models</a:t>
            </a:r>
            <a:endParaRPr i="1"/>
          </a:p>
          <a:p>
            <a:pPr marL="228600" indent="-228600">
              <a:buSzPct val="100000"/>
              <a:buChar char="•"/>
            </a:pPr>
            <a:r>
              <a:rPr i="1"/>
              <a:t>to help (US/OTHERS) to understand processes and the system</a:t>
            </a:r>
            <a:endParaRPr i="1"/>
          </a:p>
          <a:p>
            <a:pPr marL="228600" indent="-228600">
              <a:buSzPct val="100000"/>
              <a:buChar char="•"/>
            </a:pPr>
            <a:r>
              <a:rPr i="1"/>
              <a:t>to transfer further out methods, tools and techniques</a:t>
            </a:r>
            <a:endParaRPr i="1"/>
          </a:p>
          <a:p>
            <a:pPr marL="228600" indent="-228600">
              <a:buSzPct val="100000"/>
              <a:buChar char="•"/>
            </a:pPr>
            <a:r>
              <a:rPr i="1"/>
              <a:t>to introduce cooperation instead of competitions</a:t>
            </a:r>
            <a:endParaRPr i="1"/>
          </a:p>
          <a:p>
            <a:pPr marL="228600" indent="-228600">
              <a:buSzPct val="100000"/>
              <a:buChar char="•"/>
            </a:pPr>
            <a:r>
              <a:rPr i="1"/>
              <a:t>to local changes → global level/context</a:t>
            </a:r>
            <a:br>
              <a:rPr i="1"/>
            </a:br>
            <a:endParaRPr i="1"/>
          </a:p>
          <a:p>
            <a:pPr/>
            <a:r>
              <a:rPr i="1"/>
              <a:t>→ broader transformative results</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81" name="image24.png" descr="image24.png"/>
          <p:cNvPicPr>
            <a:picLocks noChangeAspect="1"/>
          </p:cNvPicPr>
          <p:nvPr>
            <p:ph type="pic" idx="21"/>
          </p:nvPr>
        </p:nvPicPr>
        <p:blipFill>
          <a:blip r:embed="rId3">
            <a:extLst/>
          </a:blip>
          <a:srcRect l="0" t="0" r="0" b="0"/>
          <a:stretch>
            <a:fillRect/>
          </a:stretch>
        </p:blipFill>
        <p:spPr>
          <a:xfrm>
            <a:off x="3138750" y="225425"/>
            <a:ext cx="5914502" cy="4441374"/>
          </a:xfrm>
          <a:prstGeom prst="rect">
            <a:avLst/>
          </a:prstGeom>
        </p:spPr>
      </p:pic>
      <p:sp>
        <p:nvSpPr>
          <p:cNvPr id="282" name="Espace réservé du texte 2"/>
          <p:cNvSpPr txBox="1"/>
          <p:nvPr>
            <p:ph type="body" sz="quarter" idx="1"/>
          </p:nvPr>
        </p:nvSpPr>
        <p:spPr>
          <a:xfrm>
            <a:off x="247424" y="4932217"/>
            <a:ext cx="11717564" cy="1197120"/>
          </a:xfrm>
          <a:prstGeom prst="rect">
            <a:avLst/>
          </a:prstGeom>
        </p:spPr>
        <p:txBody>
          <a:bodyPr/>
          <a:lstStyle/>
          <a:p>
            <a:pPr/>
            <a:r>
              <a:rPr i="1"/>
              <a:t>Reclaiming</a:t>
            </a:r>
            <a:r>
              <a:rPr i="1" spc="-30"/>
              <a:t> Hope </a:t>
            </a:r>
            <a:r>
              <a:rPr i="1"/>
              <a:t>Booklet</a:t>
            </a:r>
            <a:r>
              <a:t>,</a:t>
            </a:r>
            <a:r>
              <a:rPr spc="-30"/>
              <a:t> </a:t>
            </a:r>
            <a:r>
              <a:t>Nova</a:t>
            </a:r>
            <a:r>
              <a:rPr spc="-30"/>
              <a:t> </a:t>
            </a:r>
            <a:r>
              <a:rPr spc="-45"/>
              <a:t>Gorica</a:t>
            </a:r>
            <a:r>
              <a:rPr spc="-30"/>
              <a:t> </a:t>
            </a:r>
            <a:r>
              <a:rPr spc="-82"/>
              <a:t>(SLO),</a:t>
            </a:r>
            <a:r>
              <a:rPr spc="-30"/>
              <a:t> 2025</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2_Thème Office">
  <a:themeElements>
    <a:clrScheme name="2_Thème 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2_Thème Office">
      <a:majorFont>
        <a:latin typeface="Calibri"/>
        <a:ea typeface="Calibri"/>
        <a:cs typeface="Calibri"/>
      </a:majorFont>
      <a:minorFont>
        <a:latin typeface="Helvetica"/>
        <a:ea typeface="Helvetica"/>
        <a:cs typeface="Helvetica"/>
      </a:minorFont>
    </a:fontScheme>
    <a:fmtScheme name="2_Thèm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2_Thème Office">
  <a:themeElements>
    <a:clrScheme name="2_Thème 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2_Thème Office">
      <a:majorFont>
        <a:latin typeface="Calibri"/>
        <a:ea typeface="Calibri"/>
        <a:cs typeface="Calibri"/>
      </a:majorFont>
      <a:minorFont>
        <a:latin typeface="Helvetica"/>
        <a:ea typeface="Helvetica"/>
        <a:cs typeface="Helvetica"/>
      </a:minorFont>
    </a:fontScheme>
    <a:fmtScheme name="2_Thèm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