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1.jpeg" ContentType="image/jpeg"/>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media/image7.jpeg" ContentType="image/jpeg"/>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2" name="Shape 152"/>
          <p:cNvSpPr/>
          <p:nvPr>
            <p:ph type="sldImg"/>
          </p:nvPr>
        </p:nvSpPr>
        <p:spPr>
          <a:xfrm>
            <a:off x="1143000" y="685800"/>
            <a:ext cx="4572000" cy="3429000"/>
          </a:xfrm>
          <a:prstGeom prst="rect">
            <a:avLst/>
          </a:prstGeom>
        </p:spPr>
        <p:txBody>
          <a:bodyPr/>
          <a:lstStyle/>
          <a:p>
            <a:pPr/>
          </a:p>
        </p:txBody>
      </p:sp>
      <p:sp>
        <p:nvSpPr>
          <p:cNvPr id="153" name="Shape 15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5.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6.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7.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28.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9.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30.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31.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2.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3.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 name="Shape 157"/>
          <p:cNvSpPr/>
          <p:nvPr>
            <p:ph type="sldImg"/>
          </p:nvPr>
        </p:nvSpPr>
        <p:spPr>
          <a:prstGeom prst="rect">
            <a:avLst/>
          </a:prstGeom>
        </p:spPr>
        <p:txBody>
          <a:bodyPr/>
          <a:lstStyle/>
          <a:p>
            <a:pPr/>
          </a:p>
        </p:txBody>
      </p:sp>
      <p:sp>
        <p:nvSpPr>
          <p:cNvPr id="158" name="Shape 158"/>
          <p:cNvSpPr/>
          <p:nvPr>
            <p:ph type="body" sz="quarter" idx="1"/>
          </p:nvPr>
        </p:nvSpPr>
        <p:spPr>
          <a:prstGeom prst="rect">
            <a:avLst/>
          </a:prstGeom>
        </p:spPr>
        <p:txBody>
          <a:bodyPr/>
          <a:lstStyle/>
          <a:p>
            <a:pPr>
              <a:defRPr b="1" sz="1300">
                <a:latin typeface="+mn-lt"/>
                <a:ea typeface="+mn-ea"/>
                <a:cs typeface="+mn-cs"/>
                <a:sym typeface="Helvetica"/>
              </a:defRPr>
            </a:pPr>
          </a:p>
          <a:p>
            <a:pPr marL="228600" indent="-228600">
              <a:buSzPct val="100000"/>
              <a:buChar char="•"/>
              <a:defRPr sz="1300">
                <a:latin typeface="+mn-lt"/>
                <a:ea typeface="+mn-ea"/>
                <a:cs typeface="+mn-cs"/>
                <a:sym typeface="Helvetica"/>
              </a:defRPr>
            </a:pPr>
            <a:r>
              <a:t>The version of design that was shaped and perfected during the 20th Century played a huge role in the making of the modern (global northern) world. Whilst design’s potential as a contributor to the making of worlds is clear, its methods, metrics and purposes have led to a world that is increasingly being revealed as fragile, broken and unsustainable. </a:t>
            </a:r>
          </a:p>
          <a:p>
            <a:pPr marL="228600" indent="-228600">
              <a:buSzPct val="100000"/>
              <a:buChar char="•"/>
              <a:defRPr sz="1300">
                <a:latin typeface="+mn-lt"/>
                <a:ea typeface="+mn-ea"/>
                <a:cs typeface="+mn-cs"/>
                <a:sym typeface="Helvetica"/>
              </a:defRPr>
            </a:pPr>
            <a:r>
              <a:t>This presentation will describe a practice-based design research approach to the making of </a:t>
            </a:r>
            <a:r>
              <a:rPr i="1"/>
              <a:t>other </a:t>
            </a:r>
            <a:r>
              <a:t>worlds. Borrowing from the literary devices of ‘counterfactual or alternative histories’, as well as an emphasis on extensive historical research, it aims to facilitate the development of new approaches to design that are informed by alternative ideologies, methods and motivations.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5" name="Shape 165"/>
          <p:cNvSpPr/>
          <p:nvPr>
            <p:ph type="sldImg"/>
          </p:nvPr>
        </p:nvSpPr>
        <p:spPr>
          <a:prstGeom prst="rect">
            <a:avLst/>
          </a:prstGeom>
        </p:spPr>
        <p:txBody>
          <a:bodyPr/>
          <a:lstStyle/>
          <a:p>
            <a:pPr/>
          </a:p>
        </p:txBody>
      </p:sp>
      <p:sp>
        <p:nvSpPr>
          <p:cNvPr id="166" name="Shape 166"/>
          <p:cNvSpPr/>
          <p:nvPr>
            <p:ph type="body" sz="quarter" idx="1"/>
          </p:nvPr>
        </p:nvSpPr>
        <p:spPr>
          <a:prstGeom prst="rect">
            <a:avLst/>
          </a:prstGeom>
        </p:spPr>
        <p:txBody>
          <a:bodyPr/>
          <a:lstStyle/>
          <a:p>
            <a:pPr marL="228600" indent="-228600">
              <a:buSzPct val="100000"/>
              <a:buChar char="•"/>
              <a:defRPr sz="1300">
                <a:latin typeface="+mn-lt"/>
                <a:ea typeface="+mn-ea"/>
                <a:cs typeface="+mn-cs"/>
                <a:sym typeface="Helvetica"/>
              </a:defRPr>
            </a:pPr>
            <a:r>
              <a:t>Le Guin’s use of the word “civilisation” (as a more specific term than “world”) is particularly helpful when approached from the perspective of Andrew Targowski’s theory or “grand model” of modern civilisation.</a:t>
            </a:r>
          </a:p>
          <a:p>
            <a:pPr marL="228600" indent="-228600">
              <a:buSzPct val="100000"/>
              <a:buChar char="•"/>
              <a:defRPr sz="1300">
                <a:latin typeface="+mn-lt"/>
                <a:ea typeface="+mn-ea"/>
                <a:cs typeface="+mn-cs"/>
                <a:sym typeface="Helvetica"/>
              </a:defRPr>
            </a:pPr>
            <a:r>
              <a:t>Targowski makes a differentiation between culture and infrastructure, with culture being based on relatively stable values or belief systems whilst infrastructure changes incrementally through time, via new developments in technology. This model defines the contemporary state of design: 20th-century value systems objectified through the latest technological advances.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Shape 169"/>
          <p:cNvSpPr/>
          <p:nvPr>
            <p:ph type="sldImg"/>
          </p:nvPr>
        </p:nvSpPr>
        <p:spPr>
          <a:prstGeom prst="rect">
            <a:avLst/>
          </a:prstGeom>
        </p:spPr>
        <p:txBody>
          <a:bodyPr/>
          <a:lstStyle/>
          <a:p>
            <a:pPr/>
          </a:p>
        </p:txBody>
      </p:sp>
      <p:sp>
        <p:nvSpPr>
          <p:cNvPr id="170" name="Shape 170"/>
          <p:cNvSpPr/>
          <p:nvPr>
            <p:ph type="body" sz="quarter" idx="1"/>
          </p:nvPr>
        </p:nvSpPr>
        <p:spPr>
          <a:prstGeom prst="rect">
            <a:avLst/>
          </a:prstGeom>
        </p:spPr>
        <p:txBody>
          <a:bodyPr/>
          <a:lstStyle/>
          <a:p>
            <a:pPr/>
            <a:r>
              <a:t>It is, of course, undeniable that design has contributed enormously to improvements in the quality of people’s lives through (amongst other things) the industrial production of domestic goods and the related enhancements of comfort, security and wellbeing. The dominant version of design practised today largely has its origins in the key reforms of the 19th Century which took place in the United Kingdom under the direction of the Government Schools of Design. This movement laid the theoretical foundations for numerous designers and artistic enterprises - including Peter Behrens, the Wiener Werkstätte, and the Bauhaus.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3" name="Shape 173"/>
          <p:cNvSpPr/>
          <p:nvPr>
            <p:ph type="sldImg"/>
          </p:nvPr>
        </p:nvSpPr>
        <p:spPr>
          <a:prstGeom prst="rect">
            <a:avLst/>
          </a:prstGeom>
        </p:spPr>
        <p:txBody>
          <a:bodyPr/>
          <a:lstStyle/>
          <a:p>
            <a:pPr/>
          </a:p>
        </p:txBody>
      </p:sp>
      <p:sp>
        <p:nvSpPr>
          <p:cNvPr id="174" name="Shape 174"/>
          <p:cNvSpPr/>
          <p:nvPr>
            <p:ph type="body" sz="quarter" idx="1"/>
          </p:nvPr>
        </p:nvSpPr>
        <p:spPr>
          <a:prstGeom prst="rect">
            <a:avLst/>
          </a:prstGeom>
        </p:spPr>
        <p:txBody>
          <a:bodyPr/>
          <a:lstStyle/>
          <a:p>
            <a:pPr marL="228600" indent="-228600">
              <a:buSzPct val="100000"/>
              <a:buChar char="•"/>
            </a:pPr>
            <a:r>
              <a:t>Design’s contribution to society, during this period, established its reputation as a force for cultural good and continues to influence how design is perceived and practised today. </a:t>
            </a:r>
            <a:br/>
            <a:r>
              <a:t>A fundamental shift took place in the 1920s, however, that complicated the purpose of designed artefacts.</a:t>
            </a:r>
          </a:p>
          <a:p>
            <a:pPr marL="228600" indent="-228600">
              <a:buSzPct val="100000"/>
              <a:buChar char="•"/>
            </a:pPr>
            <a:r>
              <a:t>Alfred P. Sloan, the boss of General Motors, came up with a plan to keep people buying new cars. He introduced annual cosmetic design changes to convince car owners to buy replacements each year, essentially inventing the notion of planned obsolescence that is still prevalent today.</a:t>
            </a:r>
          </a:p>
          <a:p>
            <a:pPr marL="228600" indent="-228600">
              <a:buSzPct val="100000"/>
              <a:buChar char="•"/>
            </a:pPr>
            <a:r>
              <a:t>This historical moment could be viewed as instrumental in cementing design’s role in the development of capitalism and the gradual divergence away from the purer values that were embodied in the design artefacts of the 19th and early 20th Century towards a more conspicuous form of consumption.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7" name="Shape 177"/>
          <p:cNvSpPr/>
          <p:nvPr>
            <p:ph type="sldImg"/>
          </p:nvPr>
        </p:nvSpPr>
        <p:spPr>
          <a:prstGeom prst="rect">
            <a:avLst/>
          </a:prstGeom>
        </p:spPr>
        <p:txBody>
          <a:bodyPr/>
          <a:lstStyle/>
          <a:p>
            <a:pPr/>
          </a:p>
        </p:txBody>
      </p:sp>
      <p:sp>
        <p:nvSpPr>
          <p:cNvPr id="178" name="Shape 178"/>
          <p:cNvSpPr/>
          <p:nvPr>
            <p:ph type="body" sz="quarter" idx="1"/>
          </p:nvPr>
        </p:nvSpPr>
        <p:spPr>
          <a:prstGeom prst="rect">
            <a:avLst/>
          </a:prstGeom>
        </p:spPr>
        <p:txBody>
          <a:bodyPr/>
          <a:lstStyle/>
          <a:p>
            <a:pPr/>
            <a:r>
              <a:t>In terms of timelines the value system that currently informs design practice supports the iterative development of products and as with natural organisms - provides a neat lineage both from the past and, more importantly, into the future.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2" name="Shape 182"/>
          <p:cNvSpPr/>
          <p:nvPr>
            <p:ph type="sldImg"/>
          </p:nvPr>
        </p:nvSpPr>
        <p:spPr>
          <a:prstGeom prst="rect">
            <a:avLst/>
          </a:prstGeom>
        </p:spPr>
        <p:txBody>
          <a:bodyPr/>
          <a:lstStyle/>
          <a:p>
            <a:pPr/>
          </a:p>
        </p:txBody>
      </p:sp>
      <p:sp>
        <p:nvSpPr>
          <p:cNvPr id="183" name="Shape 183"/>
          <p:cNvSpPr/>
          <p:nvPr>
            <p:ph type="body" sz="quarter" idx="1"/>
          </p:nvPr>
        </p:nvSpPr>
        <p:spPr>
          <a:prstGeom prst="rect">
            <a:avLst/>
          </a:prstGeom>
        </p:spPr>
        <p:txBody>
          <a:bodyPr/>
          <a:lstStyle/>
          <a:p>
            <a:pPr marL="228600" indent="-228600">
              <a:buSzPct val="100000"/>
              <a:buChar char="•"/>
            </a:pPr>
            <a:r>
              <a:t>With the latest technology being applied to iterate the timeline - in this case - the classic technological dream of automation via the smart car.</a:t>
            </a:r>
          </a:p>
          <a:p>
            <a:pPr marL="228600" indent="-228600">
              <a:buSzPct val="100000"/>
              <a:buChar char="•"/>
            </a:pPr>
            <a:r>
              <a:t>This approach constrains the designer to designing only what the product could conceivable evolve into narrowing the pathways of possibility - design’s history massively informs its future.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Shape 187"/>
          <p:cNvSpPr/>
          <p:nvPr>
            <p:ph type="sldImg"/>
          </p:nvPr>
        </p:nvSpPr>
        <p:spPr>
          <a:prstGeom prst="rect">
            <a:avLst/>
          </a:prstGeom>
        </p:spPr>
        <p:txBody>
          <a:bodyPr/>
          <a:lstStyle/>
          <a:p>
            <a:pPr/>
          </a:p>
        </p:txBody>
      </p:sp>
      <p:sp>
        <p:nvSpPr>
          <p:cNvPr id="188" name="Shape 188"/>
          <p:cNvSpPr/>
          <p:nvPr>
            <p:ph type="body" sz="quarter" idx="1"/>
          </p:nvPr>
        </p:nvSpPr>
        <p:spPr>
          <a:prstGeom prst="rect">
            <a:avLst/>
          </a:prstGeom>
        </p:spPr>
        <p:txBody>
          <a:bodyPr/>
          <a:lstStyle/>
          <a:p>
            <a:pPr/>
            <a:r>
              <a:t>The dominance of the market facilitates problematic relations to the elements that are chosen as part of the design process - in terms of resources, for example, the iPhone, comprises 75 of 118 elements from the periodic table (the human body is made up of around 30). In an article for the Los Angeles Times Brian Merchant described the pulverising of an iPhone and then analysing the resulting dust using mass spectrometry, X-ray fluorescence and infrared analysis. He suggests that to obtain the 100 or so grams of minerals found in a single iPhone, miners around the world have to dig, dynamite, chip and process their way through about 75 pounds of rock on nearly every continent.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Shape 191"/>
          <p:cNvSpPr/>
          <p:nvPr>
            <p:ph type="sldImg"/>
          </p:nvPr>
        </p:nvSpPr>
        <p:spPr>
          <a:prstGeom prst="rect">
            <a:avLst/>
          </a:prstGeom>
        </p:spPr>
        <p:txBody>
          <a:bodyPr/>
          <a:lstStyle/>
          <a:p>
            <a:pPr/>
          </a:p>
        </p:txBody>
      </p:sp>
      <p:sp>
        <p:nvSpPr>
          <p:cNvPr id="192" name="Shape 192"/>
          <p:cNvSpPr/>
          <p:nvPr>
            <p:ph type="body" sz="quarter" idx="1"/>
          </p:nvPr>
        </p:nvSpPr>
        <p:spPr>
          <a:prstGeom prst="rect">
            <a:avLst/>
          </a:prstGeom>
        </p:spPr>
        <p:txBody>
          <a:bodyPr/>
          <a:lstStyle/>
          <a:p>
            <a:pPr/>
            <a:r>
              <a:t>Design’s history also enforces a very narrow possibility of what and who is celebrated…</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5" name="Shape 195"/>
          <p:cNvSpPr/>
          <p:nvPr>
            <p:ph type="sldImg"/>
          </p:nvPr>
        </p:nvSpPr>
        <p:spPr>
          <a:prstGeom prst="rect">
            <a:avLst/>
          </a:prstGeom>
        </p:spPr>
        <p:txBody>
          <a:bodyPr/>
          <a:lstStyle/>
          <a:p>
            <a:pPr/>
          </a:p>
        </p:txBody>
      </p:sp>
      <p:sp>
        <p:nvSpPr>
          <p:cNvPr id="196" name="Shape 196"/>
          <p:cNvSpPr/>
          <p:nvPr>
            <p:ph type="body" sz="quarter" idx="1"/>
          </p:nvPr>
        </p:nvSpPr>
        <p:spPr>
          <a:prstGeom prst="rect">
            <a:avLst/>
          </a:prstGeom>
        </p:spPr>
        <p:txBody>
          <a:bodyPr/>
          <a:lstStyle/>
          <a:p>
            <a:pPr/>
            <a:r>
              <a:t>And how designed artefacts are to be evaluated.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Shape 199"/>
          <p:cNvSpPr/>
          <p:nvPr>
            <p:ph type="sldImg"/>
          </p:nvPr>
        </p:nvSpPr>
        <p:spPr>
          <a:prstGeom prst="rect">
            <a:avLst/>
          </a:prstGeom>
        </p:spPr>
        <p:txBody>
          <a:bodyPr/>
          <a:lstStyle/>
          <a:p>
            <a:pPr/>
          </a:p>
        </p:txBody>
      </p:sp>
      <p:sp>
        <p:nvSpPr>
          <p:cNvPr id="200" name="Shape 200"/>
          <p:cNvSpPr/>
          <p:nvPr>
            <p:ph type="body" sz="quarter" idx="1"/>
          </p:nvPr>
        </p:nvSpPr>
        <p:spPr>
          <a:prstGeom prst="rect">
            <a:avLst/>
          </a:prstGeom>
        </p:spPr>
        <p:txBody>
          <a:bodyPr/>
          <a:lstStyle/>
          <a:p>
            <a:pPr/>
            <a:r>
              <a:t>This then is the basic premise, and promise, of counterfactual histories - especially as applied to design pedagogy : to break out of constraining lineages and narrow pathways through the imagining of alternative narratives and the application of alternative values. Such speculative proposals “question existing paradigms through the use of different ideologies to those currently directing product development. These are speculations on how things could be, had different choices been made in previous times”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4" name="Shape 204"/>
          <p:cNvSpPr/>
          <p:nvPr>
            <p:ph type="sldImg"/>
          </p:nvPr>
        </p:nvSpPr>
        <p:spPr>
          <a:prstGeom prst="rect">
            <a:avLst/>
          </a:prstGeom>
        </p:spPr>
        <p:txBody>
          <a:bodyPr/>
          <a:lstStyle/>
          <a:p>
            <a:pPr/>
          </a:p>
        </p:txBody>
      </p:sp>
      <p:sp>
        <p:nvSpPr>
          <p:cNvPr id="205" name="Shape 205"/>
          <p:cNvSpPr/>
          <p:nvPr>
            <p:ph type="body" sz="quarter" idx="1"/>
          </p:nvPr>
        </p:nvSpPr>
        <p:spPr>
          <a:prstGeom prst="rect">
            <a:avLst/>
          </a:prstGeom>
        </p:spPr>
        <p:txBody>
          <a:bodyPr/>
          <a:lstStyle/>
          <a:p>
            <a:pPr/>
            <a:r>
              <a:t>Alternative presents and speculative futures. The technology on the left side represents laboratory research – the higher the line the more emergent the technology. As we move into the future on the right-hand side, speculative designs exist as projections of the lineage. Counterfactuals or alternative presents, on the other hand, step outside the lineage at some relevant point in the past to reimagine our present.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8" name="Shape 208"/>
          <p:cNvSpPr/>
          <p:nvPr>
            <p:ph type="sldImg"/>
          </p:nvPr>
        </p:nvSpPr>
        <p:spPr>
          <a:prstGeom prst="rect">
            <a:avLst/>
          </a:prstGeom>
        </p:spPr>
        <p:txBody>
          <a:bodyPr/>
          <a:lstStyle/>
          <a:p>
            <a:pPr/>
          </a:p>
        </p:txBody>
      </p:sp>
      <p:sp>
        <p:nvSpPr>
          <p:cNvPr id="209" name="Shape 209"/>
          <p:cNvSpPr/>
          <p:nvPr>
            <p:ph type="body" sz="quarter" idx="1"/>
          </p:nvPr>
        </p:nvSpPr>
        <p:spPr>
          <a:prstGeom prst="rect">
            <a:avLst/>
          </a:prstGeom>
        </p:spPr>
        <p:txBody>
          <a:bodyPr/>
          <a:lstStyle/>
          <a:p>
            <a:pPr>
              <a:defRPr i="1"/>
            </a:pPr>
            <a:r>
              <a:t>It’s America in 1962. Slavery is legal once again. The few Jews who still survive hide under assumed names. In San Francisco the I Ching is as common as the Yellow Pages. All because some 20 years earlier the United States lost a war and is now occupied jointly by Nazi Germany and Japan.</a:t>
            </a:r>
          </a:p>
          <a:p>
            <a:pPr/>
            <a:r>
              <a:t>Philip K. Dicks’ The Man in the High Castle describes the consequences of one of the popular starting points for counterfactual histories, Germany winning World War II. From the writer’s perspective, this theme offers a rich source of potential for re-imagining how the world might have evolved under these alternative circumstances. Since history is “often written by the victors, it tends to ‘crush the unfulfilled potential of the past’, as Walter Benjamin so aptly put it. By giving a voice to the ‘losers’ of history, the counterfactual approach allows for a reversal of perspectives.”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3" name="Shape 213"/>
          <p:cNvSpPr/>
          <p:nvPr>
            <p:ph type="sldImg"/>
          </p:nvPr>
        </p:nvSpPr>
        <p:spPr>
          <a:prstGeom prst="rect">
            <a:avLst/>
          </a:prstGeom>
        </p:spPr>
        <p:txBody>
          <a:bodyPr/>
          <a:lstStyle/>
          <a:p>
            <a:pPr/>
          </a:p>
        </p:txBody>
      </p:sp>
      <p:sp>
        <p:nvSpPr>
          <p:cNvPr id="214" name="Shape 214"/>
          <p:cNvSpPr/>
          <p:nvPr>
            <p:ph type="body" sz="quarter" idx="1"/>
          </p:nvPr>
        </p:nvSpPr>
        <p:spPr>
          <a:prstGeom prst="rect">
            <a:avLst/>
          </a:prstGeom>
        </p:spPr>
        <p:txBody>
          <a:bodyPr/>
          <a:lstStyle/>
          <a:p>
            <a:pPr>
              <a:defRPr>
                <a:solidFill>
                  <a:srgbClr val="DE3416"/>
                </a:solidFill>
              </a:defRPr>
            </a:pPr>
            <a:r>
              <a:t>(Read text on slide).</a:t>
            </a:r>
          </a:p>
          <a:p>
            <a:pPr/>
            <a:r>
              <a:t>These can then be examined historically to create a detailed and diverse timeline of the subject – the key moments that led to the current world (for example, a political decision, an invention, a celebrity endorsement, a natural disaster). These can then be critically analysed to identify the event(s) that contributed to the problematic contemporary situation.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8" name="Shape 218"/>
          <p:cNvSpPr/>
          <p:nvPr>
            <p:ph type="sldImg"/>
          </p:nvPr>
        </p:nvSpPr>
        <p:spPr>
          <a:prstGeom prst="rect">
            <a:avLst/>
          </a:prstGeom>
        </p:spPr>
        <p:txBody>
          <a:bodyPr/>
          <a:lstStyle/>
          <a:p>
            <a:pPr/>
          </a:p>
        </p:txBody>
      </p:sp>
      <p:sp>
        <p:nvSpPr>
          <p:cNvPr id="219" name="Shape 219"/>
          <p:cNvSpPr/>
          <p:nvPr>
            <p:ph type="body" sz="quarter" idx="1"/>
          </p:nvPr>
        </p:nvSpPr>
        <p:spPr>
          <a:prstGeom prst="rect">
            <a:avLst/>
          </a:prstGeom>
        </p:spPr>
        <p:txBody>
          <a:bodyPr/>
          <a:lstStyle/>
          <a:p>
            <a:pPr>
              <a:defRPr>
                <a:solidFill>
                  <a:srgbClr val="E51806"/>
                </a:solidFill>
              </a:defRPr>
            </a:pPr>
            <a:r>
              <a:t>(Read text on slide).</a:t>
            </a:r>
          </a:p>
          <a:p>
            <a:pPr/>
            <a:r>
              <a:t>One of the key benefits of this approach is the necessity to understand complex histories and how they inform or influence design practice. Experiment with different themes and examine the potential consequences. The further back in time the more divergent the alternative present will be, and therefore more fictional and complicated to manage – as illustrated by Ray Bradbury’s classic tale “A Sound of Thunder”</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3" name="Shape 223"/>
          <p:cNvSpPr/>
          <p:nvPr>
            <p:ph type="sldImg"/>
          </p:nvPr>
        </p:nvSpPr>
        <p:spPr>
          <a:prstGeom prst="rect">
            <a:avLst/>
          </a:prstGeom>
        </p:spPr>
        <p:txBody>
          <a:bodyPr/>
          <a:lstStyle/>
          <a:p>
            <a:pPr/>
          </a:p>
        </p:txBody>
      </p:sp>
      <p:sp>
        <p:nvSpPr>
          <p:cNvPr id="224" name="Shape 224"/>
          <p:cNvSpPr/>
          <p:nvPr>
            <p:ph type="body" sz="quarter" idx="1"/>
          </p:nvPr>
        </p:nvSpPr>
        <p:spPr>
          <a:prstGeom prst="rect">
            <a:avLst/>
          </a:prstGeom>
        </p:spPr>
        <p:txBody>
          <a:bodyPr/>
          <a:lstStyle/>
          <a:p>
            <a:pPr>
              <a:defRPr>
                <a:solidFill>
                  <a:srgbClr val="E51806"/>
                </a:solidFill>
              </a:defRPr>
            </a:pPr>
            <a:r>
              <a:t>(Read text on slide).</a:t>
            </a:r>
          </a:p>
          <a:p>
            <a:pPr/>
            <a:r>
              <a:t>These provide evidence of the new value system in action. In a longer project this can culminate in well-rendered imaginaries of an alternative present.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7" name="Shape 227"/>
          <p:cNvSpPr/>
          <p:nvPr>
            <p:ph type="sldImg"/>
          </p:nvPr>
        </p:nvSpPr>
        <p:spPr>
          <a:prstGeom prst="rect">
            <a:avLst/>
          </a:prstGeom>
        </p:spPr>
        <p:txBody>
          <a:bodyPr/>
          <a:lstStyle/>
          <a:p>
            <a:pPr/>
          </a:p>
        </p:txBody>
      </p:sp>
      <p:sp>
        <p:nvSpPr>
          <p:cNvPr id="228" name="Shape 228"/>
          <p:cNvSpPr/>
          <p:nvPr>
            <p:ph type="body" sz="quarter" idx="1"/>
          </p:nvPr>
        </p:nvSpPr>
        <p:spPr>
          <a:prstGeom prst="rect">
            <a:avLst/>
          </a:prstGeom>
        </p:spPr>
        <p:txBody>
          <a:bodyPr/>
          <a:lstStyle/>
          <a:p>
            <a:pPr/>
            <a:r>
              <a:t>A project developed at Media Lab Europe over 20 years ago Auger-Loizeau</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5" name="Shape 255"/>
          <p:cNvSpPr/>
          <p:nvPr>
            <p:ph type="sldImg"/>
          </p:nvPr>
        </p:nvSpPr>
        <p:spPr>
          <a:prstGeom prst="rect">
            <a:avLst/>
          </a:prstGeom>
        </p:spPr>
        <p:txBody>
          <a:bodyPr/>
          <a:lstStyle/>
          <a:p>
            <a:pPr/>
          </a:p>
        </p:txBody>
      </p:sp>
      <p:sp>
        <p:nvSpPr>
          <p:cNvPr id="256" name="Shape 256"/>
          <p:cNvSpPr/>
          <p:nvPr>
            <p:ph type="body" sz="quarter" idx="1"/>
          </p:nvPr>
        </p:nvSpPr>
        <p:spPr>
          <a:prstGeom prst="rect">
            <a:avLst/>
          </a:prstGeom>
        </p:spPr>
        <p:txBody>
          <a:bodyPr/>
          <a:lstStyle/>
          <a:p>
            <a:pPr/>
            <a:r>
              <a:t>Timeline of the telephone</a:t>
            </a:r>
          </a:p>
          <a:p>
            <a:pPr/>
            <a:r>
              <a:t>(animates to the present day in keynote)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 name="Shape 290"/>
          <p:cNvSpPr/>
          <p:nvPr>
            <p:ph type="sldImg"/>
          </p:nvPr>
        </p:nvSpPr>
        <p:spPr>
          <a:prstGeom prst="rect">
            <a:avLst/>
          </a:prstGeom>
        </p:spPr>
        <p:txBody>
          <a:bodyPr/>
          <a:lstStyle/>
          <a:p>
            <a:pPr/>
          </a:p>
        </p:txBody>
      </p:sp>
      <p:sp>
        <p:nvSpPr>
          <p:cNvPr id="291" name="Shape 291"/>
          <p:cNvSpPr/>
          <p:nvPr>
            <p:ph type="body" sz="quarter" idx="1"/>
          </p:nvPr>
        </p:nvSpPr>
        <p:spPr>
          <a:prstGeom prst="rect">
            <a:avLst/>
          </a:prstGeom>
        </p:spPr>
        <p:txBody>
          <a:bodyPr/>
          <a:lstStyle/>
          <a:p>
            <a:pPr/>
            <a:r>
              <a:t>Developed during the fast-growth period of the mobile telephone, the project imagined an alternative lineage for telecommunication that evolved from Sir Giles Gilbert Scott’s famous red British telephone box. Its thick walls and glass acted to dislocate the caller from the noise of the outside world, in turn creating a neutral space that facilitated a focus on the phone conversation. The Iso-phone took this notion several stages further through the use of sensory deprivation theory. The resulting telephone prioritised the quality and immersive nature of the experience and acted to question the increasingly dominant lineage of the always on, always available, always distracted mobile phone experience.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hape 294"/>
          <p:cNvSpPr/>
          <p:nvPr>
            <p:ph type="sldImg"/>
          </p:nvPr>
        </p:nvSpPr>
        <p:spPr>
          <a:prstGeom prst="rect">
            <a:avLst/>
          </a:prstGeom>
        </p:spPr>
        <p:txBody>
          <a:bodyPr/>
          <a:lstStyle/>
          <a:p>
            <a:pPr/>
          </a:p>
        </p:txBody>
      </p:sp>
      <p:sp>
        <p:nvSpPr>
          <p:cNvPr id="295" name="Shape 295"/>
          <p:cNvSpPr/>
          <p:nvPr>
            <p:ph type="body" sz="quarter" idx="1"/>
          </p:nvPr>
        </p:nvSpPr>
        <p:spPr>
          <a:prstGeom prst="rect">
            <a:avLst/>
          </a:prstGeom>
        </p:spPr>
        <p:txBody>
          <a:bodyPr/>
          <a:lstStyle>
            <a:lvl1pPr>
              <a:defRPr>
                <a:solidFill>
                  <a:srgbClr val="DE463B"/>
                </a:solidFill>
              </a:defRPr>
            </a:lvl1pPr>
          </a:lstStyle>
          <a:p>
            <a:pPr/>
            <a:r>
              <a:t>Video in keynote presentation</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8" name="Shape 298"/>
          <p:cNvSpPr/>
          <p:nvPr>
            <p:ph type="sldImg"/>
          </p:nvPr>
        </p:nvSpPr>
        <p:spPr>
          <a:prstGeom prst="rect">
            <a:avLst/>
          </a:prstGeom>
        </p:spPr>
        <p:txBody>
          <a:bodyPr/>
          <a:lstStyle/>
          <a:p>
            <a:pPr/>
          </a:p>
        </p:txBody>
      </p:sp>
      <p:sp>
        <p:nvSpPr>
          <p:cNvPr id="299" name="Shape 299"/>
          <p:cNvSpPr/>
          <p:nvPr>
            <p:ph type="body" sz="quarter" idx="1"/>
          </p:nvPr>
        </p:nvSpPr>
        <p:spPr>
          <a:prstGeom prst="rect">
            <a:avLst/>
          </a:prstGeom>
        </p:spPr>
        <p:txBody>
          <a:bodyPr/>
          <a:lstStyle/>
          <a:p>
            <a:pPr marL="228600" indent="-228600">
              <a:buSzPct val="100000"/>
              <a:buChar char="•"/>
            </a:pPr>
            <a:r>
              <a:t>A New Scottish Enlightenment goes back to 1979 - the year of the Scottish devolution referendum which invited citizens to vote in support of a devolved deliberative assembly.</a:t>
            </a:r>
          </a:p>
          <a:p>
            <a:pPr marL="228600" indent="-228600">
              <a:buSzPct val="100000"/>
              <a:buChar char="•"/>
            </a:pPr>
            <a:r>
              <a:t>The speculative proposal was situated in an alternate present, in which the referendum for Scottish autonomy had returned a ‘Yes’ result, rather than the historically factual ‘No’ outcome. By making this one ‘simple’ change to the historical timeline, a whole series of different events and outcomes were set in motion for the subsequent and intervening years. In this imagined timeline, the government of the proposed New Scotland had created legislative means by which its citizens could achieve a measure of energy autonomy.</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Shape 302"/>
          <p:cNvSpPr/>
          <p:nvPr>
            <p:ph type="sldImg"/>
          </p:nvPr>
        </p:nvSpPr>
        <p:spPr>
          <a:prstGeom prst="rect">
            <a:avLst/>
          </a:prstGeom>
        </p:spPr>
        <p:txBody>
          <a:bodyPr/>
          <a:lstStyle/>
          <a:p>
            <a:pPr/>
          </a:p>
        </p:txBody>
      </p:sp>
      <p:sp>
        <p:nvSpPr>
          <p:cNvPr id="303" name="Shape 303"/>
          <p:cNvSpPr/>
          <p:nvPr>
            <p:ph type="body" sz="quarter" idx="1"/>
          </p:nvPr>
        </p:nvSpPr>
        <p:spPr>
          <a:prstGeom prst="rect">
            <a:avLst/>
          </a:prstGeom>
        </p:spPr>
        <p:txBody>
          <a:bodyPr/>
          <a:lstStyle/>
          <a:p>
            <a:pPr/>
            <a:r>
              <a:t>Following government legislation, The Public Energy Act, 1985 introduced funding to allow the citizens of the newly independent Scotland to design and implement their own energy generation systems and infrastructures. This was in contrast to the existing national public and private infrastructure, which generates energy at remote locations and then radially distributes it through cables across (in some cases) hundreds of miles to the place of use.</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6" name="Shape 306"/>
          <p:cNvSpPr/>
          <p:nvPr>
            <p:ph type="sldImg"/>
          </p:nvPr>
        </p:nvSpPr>
        <p:spPr>
          <a:prstGeom prst="rect">
            <a:avLst/>
          </a:prstGeom>
        </p:spPr>
        <p:txBody>
          <a:bodyPr/>
          <a:lstStyle/>
          <a:p>
            <a:pPr/>
          </a:p>
        </p:txBody>
      </p:sp>
      <p:sp>
        <p:nvSpPr>
          <p:cNvPr id="307" name="Shape 307"/>
          <p:cNvSpPr/>
          <p:nvPr>
            <p:ph type="body" sz="quarter" idx="1"/>
          </p:nvPr>
        </p:nvSpPr>
        <p:spPr>
          <a:prstGeom prst="rect">
            <a:avLst/>
          </a:prstGeom>
        </p:spPr>
        <p:txBody>
          <a:bodyPr/>
          <a:lstStyle/>
          <a:p>
            <a:pPr/>
            <a:r>
              <a:t>The image Citizen Prototyping a Wave Energy Machine was used as an example to demonstrate how the legislation might be applied. The character, by observing his local environment, had established that it might be possible to generate energy from the undulations of the water’s surface. Through iterative prototyping at a local workshop, he developed the means by which supplemental energy could be generated from this highly localised source, situated exactly where the energy was needed. He was perhaps even able to sever his reliance on the conventional grid supply of electricity, over which he had no agency.</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Shape 310"/>
          <p:cNvSpPr/>
          <p:nvPr>
            <p:ph type="sldImg"/>
          </p:nvPr>
        </p:nvSpPr>
        <p:spPr>
          <a:prstGeom prst="rect">
            <a:avLst/>
          </a:prstGeom>
        </p:spPr>
        <p:txBody>
          <a:bodyPr/>
          <a:lstStyle/>
          <a:p>
            <a:pPr/>
          </a:p>
        </p:txBody>
      </p:sp>
      <p:sp>
        <p:nvSpPr>
          <p:cNvPr id="311" name="Shape 311"/>
          <p:cNvSpPr/>
          <p:nvPr>
            <p:ph type="body" sz="quarter" idx="1"/>
          </p:nvPr>
        </p:nvSpPr>
        <p:spPr>
          <a:prstGeom prst="rect">
            <a:avLst/>
          </a:prstGeom>
        </p:spPr>
        <p:txBody>
          <a:bodyPr/>
          <a:lstStyle/>
          <a:p>
            <a:pPr/>
            <a:r>
              <a:t>The second pertinent element of A New Scottish Enlightenment was The Community Energy Act, 1992, which expanded the franchise to larger groups, communities and organisations. This portion of the project explored how existing man-made infrastructures could be repurposed to enable more localised forms of operation, to the benefit of local inhabitants.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Shape 314"/>
          <p:cNvSpPr/>
          <p:nvPr>
            <p:ph type="sldImg"/>
          </p:nvPr>
        </p:nvSpPr>
        <p:spPr>
          <a:prstGeom prst="rect">
            <a:avLst/>
          </a:prstGeom>
        </p:spPr>
        <p:txBody>
          <a:bodyPr/>
          <a:lstStyle/>
          <a:p>
            <a:pPr/>
          </a:p>
        </p:txBody>
      </p:sp>
      <p:sp>
        <p:nvSpPr>
          <p:cNvPr id="315" name="Shape 315"/>
          <p:cNvSpPr/>
          <p:nvPr>
            <p:ph type="body" sz="quarter" idx="1"/>
          </p:nvPr>
        </p:nvSpPr>
        <p:spPr>
          <a:prstGeom prst="rect">
            <a:avLst/>
          </a:prstGeom>
        </p:spPr>
        <p:txBody>
          <a:bodyPr/>
          <a:lstStyle/>
          <a:p>
            <a:pPr/>
            <a:r>
              <a:t>The example used was a real place, Lochgelly, a former mining village in Fife, Scotland. In common with many other former mining towns, it had slipped into both social and economic deprivation since the decommissioning of the mine in the 1960s. Whilst the pits were no longer operational, the mine works infrastructure remained, providing a location into which new geothermal energy infrastructure could be easily installed.</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Shape 318"/>
          <p:cNvSpPr/>
          <p:nvPr>
            <p:ph type="sldImg"/>
          </p:nvPr>
        </p:nvSpPr>
        <p:spPr>
          <a:prstGeom prst="rect">
            <a:avLst/>
          </a:prstGeom>
        </p:spPr>
        <p:txBody>
          <a:bodyPr/>
          <a:lstStyle/>
          <a:p>
            <a:pPr/>
          </a:p>
        </p:txBody>
      </p:sp>
      <p:sp>
        <p:nvSpPr>
          <p:cNvPr id="319" name="Shape 319"/>
          <p:cNvSpPr/>
          <p:nvPr>
            <p:ph type="body" sz="quarter" idx="1"/>
          </p:nvPr>
        </p:nvSpPr>
        <p:spPr>
          <a:prstGeom prst="rect">
            <a:avLst/>
          </a:prstGeom>
        </p:spPr>
        <p:txBody>
          <a:bodyPr/>
          <a:lstStyle/>
          <a:p>
            <a:pPr marL="120315" indent="-120315">
              <a:buSzPct val="100000"/>
              <a:buChar char="•"/>
            </a:pPr>
            <a:r>
              <a:t>It also launches the “Third Millennium Prize”. This is analogous to the Longitude Prize of the Eighteenth Century, where the government of the day tried to resolve one of the crucial impediments to progress of the time, the ability to travel across the oceans safely and directly. I also had in mind John F Kennedy’s address at Rice University in Houston, Texas where he spoke passionately to the American people about the need to succeed in sending the first men to the moon. These were projects of national importance or pride.</a:t>
            </a:r>
          </a:p>
          <a:p>
            <a:pPr marL="120315" indent="-120315">
              <a:buSzPct val="100000"/>
              <a:buChar char="•"/>
            </a:pPr>
            <a:r>
              <a:t>In New Scotland, there is decreasing dependence on nuclear energy following the implementation of other energy creation/ transformation methods. However, much of the rest of the world still needs access to substantial, sustainable and uninterrupted energy sources.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Shape 323"/>
          <p:cNvSpPr/>
          <p:nvPr>
            <p:ph type="sldImg"/>
          </p:nvPr>
        </p:nvSpPr>
        <p:spPr>
          <a:prstGeom prst="rect">
            <a:avLst/>
          </a:prstGeom>
        </p:spPr>
        <p:txBody>
          <a:bodyPr/>
          <a:lstStyle/>
          <a:p>
            <a:pPr/>
          </a:p>
        </p:txBody>
      </p:sp>
      <p:sp>
        <p:nvSpPr>
          <p:cNvPr id="324" name="Shape 324"/>
          <p:cNvSpPr/>
          <p:nvPr>
            <p:ph type="body" sz="quarter" idx="1"/>
          </p:nvPr>
        </p:nvSpPr>
        <p:spPr>
          <a:prstGeom prst="rect">
            <a:avLst/>
          </a:prstGeom>
        </p:spPr>
        <p:txBody>
          <a:bodyPr/>
          <a:lstStyle/>
          <a:p>
            <a:pPr/>
            <a:r>
              <a:t>The ‘fusion reactor’ is the culmination of research started in 2000, when New Scotland becomes the global hub for fusion research. This is backed by the Sovereign Wealth Fund, of course, enabling the research to flourish. Ultimately, as is often the case, a serendipitous scientific discovery creates a breakthrough illustrated by the fusion reactor pictured. In this instance research is encouraged by a hothouse environment not unlike Silicon Valley, but where intellectual property is no longer a barrier.</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7" name="Shape 327"/>
          <p:cNvSpPr/>
          <p:nvPr>
            <p:ph type="sldImg"/>
          </p:nvPr>
        </p:nvSpPr>
        <p:spPr>
          <a:prstGeom prst="rect">
            <a:avLst/>
          </a:prstGeom>
        </p:spPr>
        <p:txBody>
          <a:bodyPr/>
          <a:lstStyle/>
          <a:p>
            <a:pPr/>
          </a:p>
        </p:txBody>
      </p:sp>
      <p:sp>
        <p:nvSpPr>
          <p:cNvPr id="328" name="Shape 328"/>
          <p:cNvSpPr/>
          <p:nvPr>
            <p:ph type="body" sz="quarter" idx="1"/>
          </p:nvPr>
        </p:nvSpPr>
        <p:spPr>
          <a:prstGeom prst="rect">
            <a:avLst/>
          </a:prstGeom>
        </p:spPr>
        <p:txBody>
          <a:bodyPr/>
          <a:lstStyle/>
          <a:p>
            <a:pPr/>
            <a:r>
              <a:t>This is a rather loose take on the counterfactual - problematic for the historian but an ideal framework for the designer.</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1" name="Shape 331"/>
          <p:cNvSpPr/>
          <p:nvPr>
            <p:ph type="sldImg"/>
          </p:nvPr>
        </p:nvSpPr>
        <p:spPr>
          <a:prstGeom prst="rect">
            <a:avLst/>
          </a:prstGeom>
        </p:spPr>
        <p:txBody>
          <a:bodyPr/>
          <a:lstStyle/>
          <a:p>
            <a:pPr/>
          </a:p>
        </p:txBody>
      </p:sp>
      <p:sp>
        <p:nvSpPr>
          <p:cNvPr id="332" name="Shape 332"/>
          <p:cNvSpPr/>
          <p:nvPr>
            <p:ph type="body" sz="quarter" idx="1"/>
          </p:nvPr>
        </p:nvSpPr>
        <p:spPr>
          <a:prstGeom prst="rect">
            <a:avLst/>
          </a:prstGeom>
        </p:spPr>
        <p:txBody>
          <a:bodyPr/>
          <a:lstStyle/>
          <a:p>
            <a:pPr/>
            <a:r>
              <a:t>Chambers asks, What if David Attenborough had become an industrial designer rather than a wildlife filmmaker, who, still fond of nature, established the Attenborough Design Group to explore how animal behaviour could be used to equip technological products with survival instincts.</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Shape 335"/>
          <p:cNvSpPr/>
          <p:nvPr>
            <p:ph type="sldImg"/>
          </p:nvPr>
        </p:nvSpPr>
        <p:spPr>
          <a:prstGeom prst="rect">
            <a:avLst/>
          </a:prstGeom>
        </p:spPr>
        <p:txBody>
          <a:bodyPr/>
          <a:lstStyle/>
          <a:p>
            <a:pPr/>
          </a:p>
        </p:txBody>
      </p:sp>
      <p:sp>
        <p:nvSpPr>
          <p:cNvPr id="336" name="Shape 336"/>
          <p:cNvSpPr/>
          <p:nvPr>
            <p:ph type="body" sz="quarter" idx="1"/>
          </p:nvPr>
        </p:nvSpPr>
        <p:spPr>
          <a:prstGeom prst="rect">
            <a:avLst/>
          </a:prstGeom>
        </p:spPr>
        <p:txBody>
          <a:bodyPr/>
          <a:lstStyle/>
          <a:p>
            <a:pPr/>
            <a:r>
              <a:t>The first product was the 1972 Gesundheit Radio. Developed to protect early microprocessors from dust, the radio featured a sneeze mechanism that expelled dust from inside the casing every six month. A bellows system extracted dust from inside the unit, blowing waste from two outlets located on the front. Should the environment the radio lives in be particularly unclear, a convenient Snooze button enabled the user to activate the sternutation.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9" name="Shape 339"/>
          <p:cNvSpPr/>
          <p:nvPr>
            <p:ph type="sldImg"/>
          </p:nvPr>
        </p:nvSpPr>
        <p:spPr>
          <a:prstGeom prst="rect">
            <a:avLst/>
          </a:prstGeom>
        </p:spPr>
        <p:txBody>
          <a:bodyPr/>
          <a:lstStyle/>
          <a:p>
            <a:pPr/>
          </a:p>
        </p:txBody>
      </p:sp>
      <p:sp>
        <p:nvSpPr>
          <p:cNvPr id="340" name="Shape 340"/>
          <p:cNvSpPr/>
          <p:nvPr>
            <p:ph type="body" sz="quarter" idx="1"/>
          </p:nvPr>
        </p:nvSpPr>
        <p:spPr>
          <a:prstGeom prst="rect">
            <a:avLst/>
          </a:prstGeom>
        </p:spPr>
        <p:txBody>
          <a:bodyPr/>
          <a:lstStyle/>
          <a:p>
            <a:pPr/>
            <a:r>
              <a:t>Floppy Legs, a portable floppy disc drive that stands up if it detects liquid nearby.</a:t>
            </a:r>
          </a:p>
          <a:p>
            <a:pPr/>
            <a:r>
              <a:t>The project opens new perspectives on sustainability by suggesting that if products were equipped with sensors they could dodge danger and survive longer before ending up in a landfill. They would also have the added benefit of creating strong emotional ties with their owners because of carefully designed animal-like behaviours that encourage people to project emotions onto them. By going back in time, Chambers was able to shift attention from visual aesthetics to designing animal-inspired behaviours for technological products.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3" name="Shape 343"/>
          <p:cNvSpPr/>
          <p:nvPr>
            <p:ph type="sldImg"/>
          </p:nvPr>
        </p:nvSpPr>
        <p:spPr>
          <a:prstGeom prst="rect">
            <a:avLst/>
          </a:prstGeom>
        </p:spPr>
        <p:txBody>
          <a:bodyPr/>
          <a:lstStyle/>
          <a:p>
            <a:pPr/>
          </a:p>
        </p:txBody>
      </p:sp>
      <p:sp>
        <p:nvSpPr>
          <p:cNvPr id="344" name="Shape 344"/>
          <p:cNvSpPr/>
          <p:nvPr>
            <p:ph type="body" sz="quarter" idx="1"/>
          </p:nvPr>
        </p:nvSpPr>
        <p:spPr>
          <a:prstGeom prst="rect">
            <a:avLst/>
          </a:prstGeom>
        </p:spPr>
        <p:txBody>
          <a:bodyPr/>
          <a:lstStyle/>
          <a:p>
            <a:pPr/>
            <a:r>
              <a:t>Floppy Legs, a portable floppy disc drive that stands up if it detects liquid nearby.</a:t>
            </a:r>
          </a:p>
          <a:p>
            <a:pPr/>
            <a:r>
              <a:t>The project opens new perspectives on sustainability by suggesting that if products were equipped with sensors they could dodge danger and survive longer before ending up in a landfill. They would also have the added benefit of creating strong emotional ties with their owners because of carefully designed animal-like behaviours that encourage people to project emotions onto them. By going back in time, Chambers was able to shift attention from visual aesthetics to designing animal-inspired behaviours for technological products.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Shape 349"/>
          <p:cNvSpPr/>
          <p:nvPr>
            <p:ph type="sldImg"/>
          </p:nvPr>
        </p:nvSpPr>
        <p:spPr>
          <a:prstGeom prst="rect">
            <a:avLst/>
          </a:prstGeom>
        </p:spPr>
        <p:txBody>
          <a:bodyPr/>
          <a:lstStyle/>
          <a:p>
            <a:pPr/>
          </a:p>
        </p:txBody>
      </p:sp>
      <p:sp>
        <p:nvSpPr>
          <p:cNvPr id="350" name="Shape 350"/>
          <p:cNvSpPr/>
          <p:nvPr>
            <p:ph type="body" sz="quarter" idx="1"/>
          </p:nvPr>
        </p:nvSpPr>
        <p:spPr>
          <a:prstGeom prst="rect">
            <a:avLst/>
          </a:prstGeom>
        </p:spPr>
        <p:txBody>
          <a:bodyPr/>
          <a:lstStyle/>
          <a:p>
            <a:pPr/>
            <a:r>
              <a:t>These subjects can be adapted to the institution and context - critically analyse the contemporary situation:</a:t>
            </a:r>
          </a:p>
          <a:p>
            <a:pPr>
              <a:defRPr>
                <a:solidFill>
                  <a:srgbClr val="DE4F3B"/>
                </a:solidFill>
              </a:defRPr>
            </a:pPr>
            <a:r>
              <a:t>What is problematic (and for whom) - research the history that led to this present (key actors, events, etc.)</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Shape 354"/>
          <p:cNvSpPr/>
          <p:nvPr>
            <p:ph type="sldImg"/>
          </p:nvPr>
        </p:nvSpPr>
        <p:spPr>
          <a:prstGeom prst="rect">
            <a:avLst/>
          </a:prstGeom>
        </p:spPr>
        <p:txBody>
          <a:bodyPr/>
          <a:lstStyle/>
          <a:p>
            <a:pPr/>
          </a:p>
        </p:txBody>
      </p:sp>
      <p:sp>
        <p:nvSpPr>
          <p:cNvPr id="355" name="Shape 355"/>
          <p:cNvSpPr/>
          <p:nvPr>
            <p:ph type="body" sz="quarter" idx="1"/>
          </p:nvPr>
        </p:nvSpPr>
        <p:spPr>
          <a:prstGeom prst="rect">
            <a:avLst/>
          </a:prstGeom>
        </p:spPr>
        <p:txBody>
          <a:bodyPr/>
          <a:lstStyle/>
          <a:p>
            <a:pPr/>
            <a:r>
              <a:t>Motivational end note that talks about the complexity of history</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Cover">
    <p:bg>
      <p:bgPr>
        <a:solidFill>
          <a:srgbClr val="FFFFFF"/>
        </a:solidFill>
      </p:bgPr>
    </p:bg>
    <p:spTree>
      <p:nvGrpSpPr>
        <p:cNvPr id="1" name=""/>
        <p:cNvGrpSpPr/>
        <p:nvPr/>
      </p:nvGrpSpPr>
      <p:grpSpPr>
        <a:xfrm>
          <a:off x="0" y="0"/>
          <a:ext cx="0" cy="0"/>
          <a:chOff x="0" y="0"/>
          <a:chExt cx="0" cy="0"/>
        </a:xfrm>
      </p:grpSpPr>
      <p:sp>
        <p:nvSpPr>
          <p:cNvPr id="15" name="counterfactual.jpg"/>
          <p:cNvSpPr/>
          <p:nvPr>
            <p:ph type="pic" idx="21"/>
          </p:nvPr>
        </p:nvSpPr>
        <p:spPr>
          <a:xfrm>
            <a:off x="2858" y="-4721522"/>
            <a:ext cx="12186284" cy="17120313"/>
          </a:xfrm>
          <a:prstGeom prst="rect">
            <a:avLst/>
          </a:prstGeom>
        </p:spPr>
        <p:txBody>
          <a:bodyPr lIns="91439" rIns="91439"/>
          <a:lstStyle/>
          <a:p>
            <a:pPr/>
          </a:p>
        </p:txBody>
      </p:sp>
      <p:sp>
        <p:nvSpPr>
          <p:cNvPr id="16" name="Body Level One…"/>
          <p:cNvSpPr txBox="1"/>
          <p:nvPr>
            <p:ph type="body" idx="1" hasCustomPrompt="1"/>
          </p:nvPr>
        </p:nvSpPr>
        <p:spPr>
          <a:xfrm>
            <a:off x="247423" y="157843"/>
            <a:ext cx="8199892" cy="5179332"/>
          </a:xfrm>
          <a:prstGeom prst="rect">
            <a:avLst/>
          </a:prstGeom>
        </p:spPr>
        <p:txBody>
          <a:bodyPr lIns="0" tIns="0" rIns="0" bIns="0"/>
          <a:lstStyle>
            <a:lvl1pPr marL="0" indent="0">
              <a:spcBef>
                <a:spcPts val="0"/>
              </a:spcBef>
              <a:buSzTx/>
              <a:buFontTx/>
              <a:buNone/>
              <a:defRPr b="1" sz="4800">
                <a:latin typeface="Uncut Sans Semibold"/>
                <a:ea typeface="Uncut Sans Semibold"/>
                <a:cs typeface="Uncut Sans Semibold"/>
                <a:sym typeface="Uncut Sans Semibold"/>
              </a:defRPr>
            </a:lvl1pPr>
            <a:lvl2pPr marL="0" indent="457200">
              <a:spcBef>
                <a:spcPts val="0"/>
              </a:spcBef>
              <a:buSzTx/>
              <a:buFontTx/>
              <a:buNone/>
              <a:defRPr b="1" sz="4800">
                <a:latin typeface="Uncut Sans Semibold"/>
                <a:ea typeface="Uncut Sans Semibold"/>
                <a:cs typeface="Uncut Sans Semibold"/>
                <a:sym typeface="Uncut Sans Semibold"/>
              </a:defRPr>
            </a:lvl2pPr>
            <a:lvl3pPr marL="0" indent="914400">
              <a:spcBef>
                <a:spcPts val="0"/>
              </a:spcBef>
              <a:buSzTx/>
              <a:buFontTx/>
              <a:buNone/>
              <a:defRPr b="1" sz="4800">
                <a:latin typeface="Uncut Sans Semibold"/>
                <a:ea typeface="Uncut Sans Semibold"/>
                <a:cs typeface="Uncut Sans Semibold"/>
                <a:sym typeface="Uncut Sans Semibold"/>
              </a:defRPr>
            </a:lvl3pPr>
            <a:lvl4pPr marL="0" indent="1371600">
              <a:spcBef>
                <a:spcPts val="0"/>
              </a:spcBef>
              <a:buSzTx/>
              <a:buFontTx/>
              <a:buNone/>
              <a:defRPr b="1" sz="4800">
                <a:latin typeface="Uncut Sans Semibold"/>
                <a:ea typeface="Uncut Sans Semibold"/>
                <a:cs typeface="Uncut Sans Semibold"/>
                <a:sym typeface="Uncut Sans Semibold"/>
              </a:defRPr>
            </a:lvl4pPr>
            <a:lvl5pPr marL="0" indent="1828800">
              <a:spcBef>
                <a:spcPts val="0"/>
              </a:spcBef>
              <a:buSzTx/>
              <a:buFontTx/>
              <a:buNone/>
              <a:defRPr b="1" sz="4800">
                <a:latin typeface="Uncut Sans Semibold"/>
                <a:ea typeface="Uncut Sans Semibold"/>
                <a:cs typeface="Uncut Sans Semibold"/>
                <a:sym typeface="Uncut Sans Semibold"/>
              </a:defRPr>
            </a:lvl5pPr>
          </a:lstStyle>
          <a:p>
            <a:pPr/>
            <a:r>
              <a:t>Workshop title</a:t>
            </a:r>
          </a:p>
          <a:p>
            <a:pPr lvl="1"/>
            <a:r>
              <a:t/>
            </a:r>
          </a:p>
          <a:p>
            <a:pPr lvl="2"/>
            <a:r>
              <a:t/>
            </a:r>
          </a:p>
          <a:p>
            <a:pPr lvl="3"/>
            <a:r>
              <a:t/>
            </a:r>
          </a:p>
          <a:p>
            <a:pPr lvl="4"/>
            <a:r>
              <a:t/>
            </a:r>
          </a:p>
        </p:txBody>
      </p:sp>
      <p:sp>
        <p:nvSpPr>
          <p:cNvPr id="17" name="Espace réservé du texte 7"/>
          <p:cNvSpPr/>
          <p:nvPr>
            <p:ph type="body" sz="quarter" idx="22" hasCustomPrompt="1"/>
          </p:nvPr>
        </p:nvSpPr>
        <p:spPr>
          <a:xfrm>
            <a:off x="9420452" y="188230"/>
            <a:ext cx="2542950" cy="5148946"/>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List of educator</a:t>
            </a:r>
          </a:p>
        </p:txBody>
      </p:sp>
      <p:sp>
        <p:nvSpPr>
          <p:cNvPr id="18"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19" name="Ellipse 2"/>
          <p:cNvSpPr/>
          <p:nvPr/>
        </p:nvSpPr>
        <p:spPr>
          <a:xfrm>
            <a:off x="9083141"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20"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Counterfactual histories</a:t>
            </a:r>
          </a:p>
        </p:txBody>
      </p:sp>
      <p:sp>
        <p:nvSpPr>
          <p:cNvPr id="21" name="ZoneTexte 6"/>
          <p:cNvSpPr txBox="1"/>
          <p:nvPr/>
        </p:nvSpPr>
        <p:spPr>
          <a:xfrm>
            <a:off x="93911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ENS Paris-Saclay / ENSCI, les Ateliers</a:t>
            </a:r>
          </a:p>
        </p:txBody>
      </p:sp>
      <p:sp>
        <p:nvSpPr>
          <p:cNvPr id="22"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ig verbatim 1">
    <p:bg>
      <p:bgPr>
        <a:solidFill>
          <a:srgbClr val="FFFFFF"/>
        </a:solidFill>
      </p:bgPr>
    </p:bg>
    <p:spTree>
      <p:nvGrpSpPr>
        <p:cNvPr id="1" name=""/>
        <p:cNvGrpSpPr/>
        <p:nvPr/>
      </p:nvGrpSpPr>
      <p:grpSpPr>
        <a:xfrm>
          <a:off x="0" y="0"/>
          <a:ext cx="0" cy="0"/>
          <a:chOff x="0" y="0"/>
          <a:chExt cx="0" cy="0"/>
        </a:xfrm>
      </p:grpSpPr>
      <p:sp>
        <p:nvSpPr>
          <p:cNvPr id="30"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2500">
                <a:latin typeface="Uncut Sans Semibold"/>
                <a:ea typeface="Uncut Sans Semibold"/>
                <a:cs typeface="Uncut Sans Semibold"/>
                <a:sym typeface="Uncut Sans Semibold"/>
              </a:defRPr>
            </a:lvl1pPr>
            <a:lvl2pPr marL="0" indent="457200">
              <a:spcBef>
                <a:spcPts val="0"/>
              </a:spcBef>
              <a:buSzTx/>
              <a:buFontTx/>
              <a:buNone/>
              <a:defRPr b="1" sz="2500">
                <a:latin typeface="Uncut Sans Semibold"/>
                <a:ea typeface="Uncut Sans Semibold"/>
                <a:cs typeface="Uncut Sans Semibold"/>
                <a:sym typeface="Uncut Sans Semibold"/>
              </a:defRPr>
            </a:lvl2pPr>
            <a:lvl3pPr marL="0" indent="914400">
              <a:spcBef>
                <a:spcPts val="0"/>
              </a:spcBef>
              <a:buSzTx/>
              <a:buFontTx/>
              <a:buNone/>
              <a:defRPr b="1" sz="2500">
                <a:latin typeface="Uncut Sans Semibold"/>
                <a:ea typeface="Uncut Sans Semibold"/>
                <a:cs typeface="Uncut Sans Semibold"/>
                <a:sym typeface="Uncut Sans Semibold"/>
              </a:defRPr>
            </a:lvl3pPr>
            <a:lvl4pPr marL="0" indent="1371600">
              <a:spcBef>
                <a:spcPts val="0"/>
              </a:spcBef>
              <a:buSzTx/>
              <a:buFontTx/>
              <a:buNone/>
              <a:defRPr b="1" sz="2500">
                <a:latin typeface="Uncut Sans Semibold"/>
                <a:ea typeface="Uncut Sans Semibold"/>
                <a:cs typeface="Uncut Sans Semibold"/>
                <a:sym typeface="Uncut Sans Semibold"/>
              </a:defRPr>
            </a:lvl4pPr>
            <a:lvl5pPr marL="0" indent="1828800">
              <a:spcBef>
                <a:spcPts val="0"/>
              </a:spcBef>
              <a:buSzTx/>
              <a:buFontTx/>
              <a:buNone/>
              <a:defRPr b="1" sz="2500">
                <a:latin typeface="Uncut Sans Semibold"/>
                <a:ea typeface="Uncut Sans Semibold"/>
                <a:cs typeface="Uncut Sans Semibold"/>
                <a:sym typeface="Uncut Sans Semibold"/>
              </a:defRPr>
            </a:lvl5pPr>
          </a:lstStyle>
          <a:p>
            <a:pPr/>
            <a:r>
              <a:t>Big verbatim 1 </a:t>
            </a:r>
          </a:p>
          <a:p>
            <a:pPr lvl="1"/>
            <a:r>
              <a:t/>
            </a:r>
          </a:p>
          <a:p>
            <a:pPr lvl="2"/>
            <a:r>
              <a:t/>
            </a:r>
          </a:p>
          <a:p>
            <a:pPr lvl="3"/>
            <a:r>
              <a:t/>
            </a:r>
          </a:p>
          <a:p>
            <a:pPr lvl="4"/>
            <a:r>
              <a:t/>
            </a:r>
          </a:p>
        </p:txBody>
      </p:sp>
      <p:sp>
        <p:nvSpPr>
          <p:cNvPr id="31"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32"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33" name="Ellipse 2"/>
          <p:cNvSpPr/>
          <p:nvPr/>
        </p:nvSpPr>
        <p:spPr>
          <a:xfrm>
            <a:off x="9083141"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34"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Counterfactual histories</a:t>
            </a:r>
          </a:p>
        </p:txBody>
      </p:sp>
      <p:sp>
        <p:nvSpPr>
          <p:cNvPr id="35" name="ZoneTexte 5"/>
          <p:cNvSpPr txBox="1"/>
          <p:nvPr/>
        </p:nvSpPr>
        <p:spPr>
          <a:xfrm>
            <a:off x="8036328"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36" name="ZoneTexte 6"/>
          <p:cNvSpPr txBox="1"/>
          <p:nvPr/>
        </p:nvSpPr>
        <p:spPr>
          <a:xfrm>
            <a:off x="93911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ENS Paris-Saclay / Ensci, les ateliers</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ig verbatim 2">
    <p:bg>
      <p:bgPr>
        <a:solidFill>
          <a:srgbClr val="FFFFFF"/>
        </a:solidFill>
      </p:bgPr>
    </p:bg>
    <p:spTree>
      <p:nvGrpSpPr>
        <p:cNvPr id="1" name=""/>
        <p:cNvGrpSpPr/>
        <p:nvPr/>
      </p:nvGrpSpPr>
      <p:grpSpPr>
        <a:xfrm>
          <a:off x="0" y="0"/>
          <a:ext cx="0" cy="0"/>
          <a:chOff x="0" y="0"/>
          <a:chExt cx="0" cy="0"/>
        </a:xfrm>
      </p:grpSpPr>
      <p:sp>
        <p:nvSpPr>
          <p:cNvPr id="44"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vl2pPr marL="0" indent="457200">
              <a:spcBef>
                <a:spcPts val="0"/>
              </a:spcBef>
              <a:buSzTx/>
              <a:buFontTx/>
              <a:buNone/>
              <a:defRPr b="1" sz="4000">
                <a:latin typeface="Uncut Sans Semibold"/>
                <a:ea typeface="Uncut Sans Semibold"/>
                <a:cs typeface="Uncut Sans Semibold"/>
                <a:sym typeface="Uncut Sans Semibold"/>
              </a:defRPr>
            </a:lvl2pPr>
            <a:lvl3pPr marL="0" indent="914400">
              <a:spcBef>
                <a:spcPts val="0"/>
              </a:spcBef>
              <a:buSzTx/>
              <a:buFontTx/>
              <a:buNone/>
              <a:defRPr b="1" sz="4000">
                <a:latin typeface="Uncut Sans Semibold"/>
                <a:ea typeface="Uncut Sans Semibold"/>
                <a:cs typeface="Uncut Sans Semibold"/>
                <a:sym typeface="Uncut Sans Semibold"/>
              </a:defRPr>
            </a:lvl3pPr>
            <a:lvl4pPr marL="0" indent="1371600">
              <a:spcBef>
                <a:spcPts val="0"/>
              </a:spcBef>
              <a:buSzTx/>
              <a:buFontTx/>
              <a:buNone/>
              <a:defRPr b="1" sz="4000">
                <a:latin typeface="Uncut Sans Semibold"/>
                <a:ea typeface="Uncut Sans Semibold"/>
                <a:cs typeface="Uncut Sans Semibold"/>
                <a:sym typeface="Uncut Sans Semibold"/>
              </a:defRPr>
            </a:lvl4pPr>
            <a:lvl5pPr marL="0" indent="1828800">
              <a:spcBef>
                <a:spcPts val="0"/>
              </a:spcBef>
              <a:buSzTx/>
              <a:buFontTx/>
              <a:buNone/>
              <a:defRPr b="1" sz="4000">
                <a:latin typeface="Uncut Sans Semibold"/>
                <a:ea typeface="Uncut Sans Semibold"/>
                <a:cs typeface="Uncut Sans Semibold"/>
                <a:sym typeface="Uncut Sans Semibold"/>
              </a:defRPr>
            </a:lvl5pPr>
          </a:lstStyle>
          <a:p>
            <a:pPr/>
            <a:r>
              <a:t>Big verbatim 2 </a:t>
            </a:r>
          </a:p>
          <a:p>
            <a:pPr lvl="1"/>
            <a:r>
              <a:t/>
            </a:r>
          </a:p>
          <a:p>
            <a:pPr lvl="2"/>
            <a:r>
              <a:t/>
            </a:r>
          </a:p>
          <a:p>
            <a:pPr lvl="3"/>
            <a:r>
              <a:t/>
            </a:r>
          </a:p>
          <a:p>
            <a:pPr lvl="4"/>
            <a:r>
              <a:t/>
            </a:r>
          </a:p>
        </p:txBody>
      </p:sp>
      <p:sp>
        <p:nvSpPr>
          <p:cNvPr id="45"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46"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47" name="Ellipse 2"/>
          <p:cNvSpPr/>
          <p:nvPr/>
        </p:nvSpPr>
        <p:spPr>
          <a:xfrm>
            <a:off x="9083141"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48"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Counterfactual histories</a:t>
            </a:r>
          </a:p>
        </p:txBody>
      </p:sp>
      <p:sp>
        <p:nvSpPr>
          <p:cNvPr id="49" name="ZoneTexte 6"/>
          <p:cNvSpPr txBox="1"/>
          <p:nvPr/>
        </p:nvSpPr>
        <p:spPr>
          <a:xfrm>
            <a:off x="93911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ENS Paris-Saclay / ENSCI les Ateliers</a:t>
            </a: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_Big verbatim 2">
    <p:bg>
      <p:bgPr>
        <a:solidFill>
          <a:srgbClr val="FFFFFF"/>
        </a:solidFill>
      </p:bgPr>
    </p:bg>
    <p:spTree>
      <p:nvGrpSpPr>
        <p:cNvPr id="1" name=""/>
        <p:cNvGrpSpPr/>
        <p:nvPr/>
      </p:nvGrpSpPr>
      <p:grpSpPr>
        <a:xfrm>
          <a:off x="0" y="0"/>
          <a:ext cx="0" cy="0"/>
          <a:chOff x="0" y="0"/>
          <a:chExt cx="0" cy="0"/>
        </a:xfrm>
      </p:grpSpPr>
      <p:sp>
        <p:nvSpPr>
          <p:cNvPr id="57" name="Body Level One…"/>
          <p:cNvSpPr txBox="1"/>
          <p:nvPr>
            <p:ph type="body" sz="quarter" idx="1" hasCustomPrompt="1"/>
          </p:nvPr>
        </p:nvSpPr>
        <p:spPr>
          <a:xfrm>
            <a:off x="247424" y="157842"/>
            <a:ext cx="819376" cy="4192486"/>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vl2pPr marL="0" indent="457200">
              <a:spcBef>
                <a:spcPts val="0"/>
              </a:spcBef>
              <a:buSzTx/>
              <a:buFontTx/>
              <a:buNone/>
              <a:defRPr b="1" sz="4000">
                <a:latin typeface="Uncut Sans Semibold"/>
                <a:ea typeface="Uncut Sans Semibold"/>
                <a:cs typeface="Uncut Sans Semibold"/>
                <a:sym typeface="Uncut Sans Semibold"/>
              </a:defRPr>
            </a:lvl2pPr>
            <a:lvl3pPr marL="0" indent="914400">
              <a:spcBef>
                <a:spcPts val="0"/>
              </a:spcBef>
              <a:buSzTx/>
              <a:buFontTx/>
              <a:buNone/>
              <a:defRPr b="1" sz="4000">
                <a:latin typeface="Uncut Sans Semibold"/>
                <a:ea typeface="Uncut Sans Semibold"/>
                <a:cs typeface="Uncut Sans Semibold"/>
                <a:sym typeface="Uncut Sans Semibold"/>
              </a:defRPr>
            </a:lvl3pPr>
            <a:lvl4pPr marL="0" indent="1371600">
              <a:spcBef>
                <a:spcPts val="0"/>
              </a:spcBef>
              <a:buSzTx/>
              <a:buFontTx/>
              <a:buNone/>
              <a:defRPr b="1" sz="4000">
                <a:latin typeface="Uncut Sans Semibold"/>
                <a:ea typeface="Uncut Sans Semibold"/>
                <a:cs typeface="Uncut Sans Semibold"/>
                <a:sym typeface="Uncut Sans Semibold"/>
              </a:defRPr>
            </a:lvl4pPr>
            <a:lvl5pPr marL="0" indent="1828800">
              <a:spcBef>
                <a:spcPts val="0"/>
              </a:spcBef>
              <a:buSzTx/>
              <a:buFontTx/>
              <a:buNone/>
              <a:defRPr b="1" sz="4000">
                <a:latin typeface="Uncut Sans Semibold"/>
                <a:ea typeface="Uncut Sans Semibold"/>
                <a:cs typeface="Uncut Sans Semibold"/>
                <a:sym typeface="Uncut Sans Semibold"/>
              </a:defRPr>
            </a:lvl5pPr>
          </a:lstStyle>
          <a:p>
            <a:pPr/>
            <a:r>
              <a:t>X</a:t>
            </a:r>
          </a:p>
          <a:p>
            <a:pPr lvl="1"/>
            <a:r>
              <a:t/>
            </a:r>
          </a:p>
          <a:p>
            <a:pPr lvl="2"/>
            <a:r>
              <a:t/>
            </a:r>
          </a:p>
          <a:p>
            <a:pPr lvl="3"/>
            <a:r>
              <a:t/>
            </a:r>
          </a:p>
          <a:p>
            <a:pPr lvl="4"/>
            <a:r>
              <a:t/>
            </a:r>
          </a:p>
        </p:txBody>
      </p:sp>
      <p:sp>
        <p:nvSpPr>
          <p:cNvPr id="58" name="Espace réservé du texte 7"/>
          <p:cNvSpPr/>
          <p:nvPr>
            <p:ph type="body" idx="21" hasCustomPrompt="1"/>
          </p:nvPr>
        </p:nvSpPr>
        <p:spPr>
          <a:xfrm>
            <a:off x="1246492" y="157841"/>
            <a:ext cx="8049908" cy="4192487"/>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stStyle>
          <a:p>
            <a:pPr/>
            <a:r>
              <a:t>X</a:t>
            </a:r>
          </a:p>
        </p:txBody>
      </p:sp>
      <p:sp>
        <p:nvSpPr>
          <p:cNvPr id="59"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60" name="Ellipse 2"/>
          <p:cNvSpPr/>
          <p:nvPr/>
        </p:nvSpPr>
        <p:spPr>
          <a:xfrm>
            <a:off x="9083141"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61"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Counterfactual histories</a:t>
            </a:r>
          </a:p>
        </p:txBody>
      </p:sp>
      <p:sp>
        <p:nvSpPr>
          <p:cNvPr id="62" name="ZoneTexte 6"/>
          <p:cNvSpPr txBox="1"/>
          <p:nvPr/>
        </p:nvSpPr>
        <p:spPr>
          <a:xfrm>
            <a:off x="93911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ENS Paris-Saclay / ENSCI les Ateliers</a:t>
            </a:r>
          </a:p>
        </p:txBody>
      </p:sp>
      <p:sp>
        <p:nvSpPr>
          <p:cNvPr id="6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_Big verbatim 2">
    <p:bg>
      <p:bgPr>
        <a:solidFill>
          <a:srgbClr val="FFFFFF"/>
        </a:solidFill>
      </p:bgPr>
    </p:bg>
    <p:spTree>
      <p:nvGrpSpPr>
        <p:cNvPr id="1" name=""/>
        <p:cNvGrpSpPr/>
        <p:nvPr/>
      </p:nvGrpSpPr>
      <p:grpSpPr>
        <a:xfrm>
          <a:off x="0" y="0"/>
          <a:ext cx="0" cy="0"/>
          <a:chOff x="0" y="0"/>
          <a:chExt cx="0" cy="0"/>
        </a:xfrm>
      </p:grpSpPr>
      <p:sp>
        <p:nvSpPr>
          <p:cNvPr id="70"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4800">
                <a:latin typeface="Uncut Sans Semibold"/>
                <a:ea typeface="Uncut Sans Semibold"/>
                <a:cs typeface="Uncut Sans Semibold"/>
                <a:sym typeface="Uncut Sans Semibold"/>
              </a:defRPr>
            </a:lvl1pPr>
            <a:lvl2pPr marL="0" indent="457200">
              <a:spcBef>
                <a:spcPts val="0"/>
              </a:spcBef>
              <a:buSzTx/>
              <a:buFontTx/>
              <a:buNone/>
              <a:defRPr b="1" sz="4800">
                <a:latin typeface="Uncut Sans Semibold"/>
                <a:ea typeface="Uncut Sans Semibold"/>
                <a:cs typeface="Uncut Sans Semibold"/>
                <a:sym typeface="Uncut Sans Semibold"/>
              </a:defRPr>
            </a:lvl2pPr>
            <a:lvl3pPr marL="0" indent="914400">
              <a:spcBef>
                <a:spcPts val="0"/>
              </a:spcBef>
              <a:buSzTx/>
              <a:buFontTx/>
              <a:buNone/>
              <a:defRPr b="1" sz="4800">
                <a:latin typeface="Uncut Sans Semibold"/>
                <a:ea typeface="Uncut Sans Semibold"/>
                <a:cs typeface="Uncut Sans Semibold"/>
                <a:sym typeface="Uncut Sans Semibold"/>
              </a:defRPr>
            </a:lvl3pPr>
            <a:lvl4pPr marL="0" indent="1371600">
              <a:spcBef>
                <a:spcPts val="0"/>
              </a:spcBef>
              <a:buSzTx/>
              <a:buFontTx/>
              <a:buNone/>
              <a:defRPr b="1" sz="4800">
                <a:latin typeface="Uncut Sans Semibold"/>
                <a:ea typeface="Uncut Sans Semibold"/>
                <a:cs typeface="Uncut Sans Semibold"/>
                <a:sym typeface="Uncut Sans Semibold"/>
              </a:defRPr>
            </a:lvl4pPr>
            <a:lvl5pPr marL="0" indent="1828800">
              <a:spcBef>
                <a:spcPts val="0"/>
              </a:spcBef>
              <a:buSzTx/>
              <a:buFontTx/>
              <a:buNone/>
              <a:defRPr b="1" sz="4800">
                <a:latin typeface="Uncut Sans Semibold"/>
                <a:ea typeface="Uncut Sans Semibold"/>
                <a:cs typeface="Uncut Sans Semibold"/>
                <a:sym typeface="Uncut Sans Semibold"/>
              </a:defRPr>
            </a:lvl5pPr>
          </a:lstStyle>
          <a:p>
            <a:pPr/>
            <a:r>
              <a:t>Big verbatim 3 </a:t>
            </a:r>
          </a:p>
          <a:p>
            <a:pPr lvl="1"/>
            <a:r>
              <a:t/>
            </a:r>
          </a:p>
          <a:p>
            <a:pPr lvl="2"/>
            <a:r>
              <a:t/>
            </a:r>
          </a:p>
          <a:p>
            <a:pPr lvl="3"/>
            <a:r>
              <a:t/>
            </a:r>
          </a:p>
          <a:p>
            <a:pPr lvl="4"/>
            <a:r>
              <a:t/>
            </a:r>
          </a:p>
        </p:txBody>
      </p:sp>
      <p:sp>
        <p:nvSpPr>
          <p:cNvPr id="71"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72"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73" name="Ellipse 2"/>
          <p:cNvSpPr/>
          <p:nvPr/>
        </p:nvSpPr>
        <p:spPr>
          <a:xfrm>
            <a:off x="9083141"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74"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Counterfactual histories</a:t>
            </a:r>
          </a:p>
        </p:txBody>
      </p:sp>
      <p:sp>
        <p:nvSpPr>
          <p:cNvPr id="75" name="ZoneTexte 6"/>
          <p:cNvSpPr txBox="1"/>
          <p:nvPr/>
        </p:nvSpPr>
        <p:spPr>
          <a:xfrm>
            <a:off x="93911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ENS Paris-Saclay / ENSCI les Ateliers</a:t>
            </a:r>
          </a:p>
        </p:txBody>
      </p:sp>
      <p:sp>
        <p:nvSpPr>
          <p:cNvPr id="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ide">
    <p:spTree>
      <p:nvGrpSpPr>
        <p:cNvPr id="1" name=""/>
        <p:cNvGrpSpPr/>
        <p:nvPr/>
      </p:nvGrpSpPr>
      <p:grpSpPr>
        <a:xfrm>
          <a:off x="0" y="0"/>
          <a:ext cx="0" cy="0"/>
          <a:chOff x="0" y="0"/>
          <a:chExt cx="0" cy="0"/>
        </a:xfrm>
      </p:grpSpPr>
      <p:sp>
        <p:nvSpPr>
          <p:cNvPr id="8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_Big verbatim 1">
    <p:spTree>
      <p:nvGrpSpPr>
        <p:cNvPr id="1" name=""/>
        <p:cNvGrpSpPr/>
        <p:nvPr/>
      </p:nvGrpSpPr>
      <p:grpSpPr>
        <a:xfrm>
          <a:off x="0" y="0"/>
          <a:ext cx="0" cy="0"/>
          <a:chOff x="0" y="0"/>
          <a:chExt cx="0" cy="0"/>
        </a:xfrm>
      </p:grpSpPr>
      <p:sp>
        <p:nvSpPr>
          <p:cNvPr id="90" name="Body Level One…"/>
          <p:cNvSpPr txBox="1"/>
          <p:nvPr>
            <p:ph type="body" idx="1" hasCustomPrompt="1"/>
          </p:nvPr>
        </p:nvSpPr>
        <p:spPr>
          <a:xfrm>
            <a:off x="247423" y="157842"/>
            <a:ext cx="8199892" cy="4192486"/>
          </a:xfrm>
          <a:prstGeom prst="rect">
            <a:avLst/>
          </a:prstGeom>
        </p:spPr>
        <p:txBody>
          <a:bodyPr lIns="0" tIns="0" rIns="0" bIns="0">
            <a:normAutofit fontScale="100000" lnSpcReduction="0"/>
          </a:bodyPr>
          <a:lstStyle>
            <a:lvl1pPr marL="0" indent="0">
              <a:spcBef>
                <a:spcPts val="0"/>
              </a:spcBef>
              <a:buSzTx/>
              <a:buFontTx/>
              <a:buNone/>
              <a:defRPr b="1" sz="2500">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b="1" sz="2500">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b="1" sz="2500">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b="1" sz="2500">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b="1" sz="2500">
                <a:solidFill>
                  <a:srgbClr val="FFFFFF"/>
                </a:solidFill>
                <a:latin typeface="Uncut Sans Semibold"/>
                <a:ea typeface="Uncut Sans Semibold"/>
                <a:cs typeface="Uncut Sans Semibold"/>
                <a:sym typeface="Uncut Sans Semibold"/>
              </a:defRPr>
            </a:lvl5pPr>
          </a:lstStyle>
          <a:p>
            <a:pPr/>
            <a:r>
              <a:t>Big verbatim 1 </a:t>
            </a:r>
          </a:p>
          <a:p>
            <a:pPr lvl="1"/>
            <a:r>
              <a:t/>
            </a:r>
          </a:p>
          <a:p>
            <a:pPr lvl="2"/>
            <a:r>
              <a:t/>
            </a:r>
          </a:p>
          <a:p>
            <a:pPr lvl="3"/>
            <a:r>
              <a:t/>
            </a:r>
          </a:p>
          <a:p>
            <a:pPr lvl="4"/>
            <a:r>
              <a:t/>
            </a:r>
          </a:p>
        </p:txBody>
      </p:sp>
      <p:sp>
        <p:nvSpPr>
          <p:cNvPr id="91" name="Espace réservé du texte 7"/>
          <p:cNvSpPr/>
          <p:nvPr>
            <p:ph type="body" sz="quarter" idx="21" hasCustomPrompt="1"/>
          </p:nvPr>
        </p:nvSpPr>
        <p:spPr>
          <a:xfrm>
            <a:off x="247423" y="4556350"/>
            <a:ext cx="8199891" cy="780825"/>
          </a:xfrm>
          <a:prstGeom prst="rect">
            <a:avLst/>
          </a:prstGeom>
        </p:spPr>
        <p:txBody>
          <a:bodyPr lIns="0" tIns="0" rIns="0" bIns="0">
            <a:normAutofit fontScale="100000" lnSpcReduction="0"/>
          </a:bodyPr>
          <a:lstStyle>
            <a:lvl1pPr marL="0" indent="0">
              <a:lnSpc>
                <a:spcPct val="100000"/>
              </a:lnSpc>
              <a:buSzTx/>
              <a:buFontTx/>
              <a:buNone/>
              <a:defRPr b="1" sz="1500">
                <a:solidFill>
                  <a:srgbClr val="FFFFFF"/>
                </a:solidFill>
                <a:latin typeface="Uncut Sans Semibold"/>
                <a:ea typeface="Uncut Sans Semibold"/>
                <a:cs typeface="Uncut Sans Semibold"/>
                <a:sym typeface="Uncut Sans Semibold"/>
              </a:defRPr>
            </a:lvl1pPr>
          </a:lstStyle>
          <a:p>
            <a:pPr/>
            <a:r>
              <a:t>Source</a:t>
            </a:r>
          </a:p>
        </p:txBody>
      </p:sp>
      <p:sp>
        <p:nvSpPr>
          <p:cNvPr id="92" name="Ellipse 1"/>
          <p:cNvSpPr/>
          <p:nvPr/>
        </p:nvSpPr>
        <p:spPr>
          <a:xfrm>
            <a:off x="2603974"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93"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Counterfactual histories</a:t>
            </a:r>
          </a:p>
        </p:txBody>
      </p:sp>
      <p:sp>
        <p:nvSpPr>
          <p:cNvPr id="94"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Introduction and methodology</a:t>
            </a:r>
          </a:p>
        </p:txBody>
      </p:sp>
      <p:sp>
        <p:nvSpPr>
          <p:cNvPr id="95" name="Ellipse 2"/>
          <p:cNvSpPr/>
          <p:nvPr/>
        </p:nvSpPr>
        <p:spPr>
          <a:xfrm>
            <a:off x="9032341"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96" name="ZoneTexte 5"/>
          <p:cNvSpPr txBox="1"/>
          <p:nvPr/>
        </p:nvSpPr>
        <p:spPr>
          <a:xfrm>
            <a:off x="7985528"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solidFill>
                  <a:srgbClr val="FFFFFF"/>
                </a:solidFill>
                <a:latin typeface="Uncut Sans Semibold"/>
                <a:ea typeface="Uncut Sans Semibold"/>
                <a:cs typeface="Uncut Sans Semibold"/>
                <a:sym typeface="Uncut Sans Semibold"/>
              </a:defRPr>
            </a:lvl1pPr>
          </a:lstStyle>
          <a:p>
            <a:pPr/>
            <a:r>
              <a:t>XX/XX/XX</a:t>
            </a:r>
          </a:p>
        </p:txBody>
      </p:sp>
      <p:sp>
        <p:nvSpPr>
          <p:cNvPr id="97" name="ZoneTexte 6"/>
          <p:cNvSpPr txBox="1"/>
          <p:nvPr/>
        </p:nvSpPr>
        <p:spPr>
          <a:xfrm>
            <a:off x="93403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ENS Paris-Saclay / Ensci, les ateliers</a:t>
            </a:r>
          </a:p>
        </p:txBody>
      </p:sp>
      <p:sp>
        <p:nvSpPr>
          <p:cNvPr id="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verbatim 2">
    <p:spTree>
      <p:nvGrpSpPr>
        <p:cNvPr id="1" name=""/>
        <p:cNvGrpSpPr/>
        <p:nvPr/>
      </p:nvGrpSpPr>
      <p:grpSpPr>
        <a:xfrm>
          <a:off x="0" y="0"/>
          <a:ext cx="0" cy="0"/>
          <a:chOff x="0" y="0"/>
          <a:chExt cx="0" cy="0"/>
        </a:xfrm>
      </p:grpSpPr>
      <p:sp>
        <p:nvSpPr>
          <p:cNvPr id="105" name="Body Level One…"/>
          <p:cNvSpPr txBox="1"/>
          <p:nvPr>
            <p:ph type="body" idx="1" hasCustomPrompt="1"/>
          </p:nvPr>
        </p:nvSpPr>
        <p:spPr>
          <a:xfrm>
            <a:off x="247423" y="157842"/>
            <a:ext cx="8199892" cy="4192486"/>
          </a:xfrm>
          <a:prstGeom prst="rect">
            <a:avLst/>
          </a:prstGeom>
        </p:spPr>
        <p:txBody>
          <a:bodyPr lIns="0" tIns="0" rIns="0" bIns="0">
            <a:normAutofit fontScale="100000" lnSpcReduction="0"/>
          </a:bodyPr>
          <a:lstStyle>
            <a:lvl1pPr marL="0" indent="0">
              <a:spcBef>
                <a:spcPts val="0"/>
              </a:spcBef>
              <a:buSzTx/>
              <a:buFontTx/>
              <a:buNone/>
              <a:defRPr b="1" sz="4000">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b="1" sz="4000">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b="1" sz="4000">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b="1" sz="4000">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b="1" sz="4000">
                <a:solidFill>
                  <a:srgbClr val="FFFFFF"/>
                </a:solidFill>
                <a:latin typeface="Uncut Sans Semibold"/>
                <a:ea typeface="Uncut Sans Semibold"/>
                <a:cs typeface="Uncut Sans Semibold"/>
                <a:sym typeface="Uncut Sans Semibold"/>
              </a:defRPr>
            </a:lvl5pPr>
          </a:lstStyle>
          <a:p>
            <a:pPr/>
            <a:r>
              <a:t>Big verbatim 2 </a:t>
            </a:r>
          </a:p>
          <a:p>
            <a:pPr lvl="1"/>
            <a:r>
              <a:t/>
            </a:r>
          </a:p>
          <a:p>
            <a:pPr lvl="2"/>
            <a:r>
              <a:t/>
            </a:r>
          </a:p>
          <a:p>
            <a:pPr lvl="3"/>
            <a:r>
              <a:t/>
            </a:r>
          </a:p>
          <a:p>
            <a:pPr lvl="4"/>
            <a:r>
              <a:t/>
            </a:r>
          </a:p>
        </p:txBody>
      </p:sp>
      <p:sp>
        <p:nvSpPr>
          <p:cNvPr id="106" name="Espace réservé du texte 7"/>
          <p:cNvSpPr/>
          <p:nvPr>
            <p:ph type="body" sz="quarter" idx="21" hasCustomPrompt="1"/>
          </p:nvPr>
        </p:nvSpPr>
        <p:spPr>
          <a:xfrm>
            <a:off x="247423" y="4556350"/>
            <a:ext cx="8199891" cy="780825"/>
          </a:xfrm>
          <a:prstGeom prst="rect">
            <a:avLst/>
          </a:prstGeom>
        </p:spPr>
        <p:txBody>
          <a:bodyPr lIns="0" tIns="0" rIns="0" bIns="0">
            <a:normAutofit fontScale="100000" lnSpcReduction="0"/>
          </a:bodyPr>
          <a:lstStyle>
            <a:lvl1pPr marL="0" indent="0">
              <a:lnSpc>
                <a:spcPct val="100000"/>
              </a:lnSpc>
              <a:buSzTx/>
              <a:buFontTx/>
              <a:buNone/>
              <a:defRPr b="1" sz="1500">
                <a:solidFill>
                  <a:srgbClr val="FFFFFF"/>
                </a:solidFill>
                <a:latin typeface="Uncut Sans Semibold"/>
                <a:ea typeface="Uncut Sans Semibold"/>
                <a:cs typeface="Uncut Sans Semibold"/>
                <a:sym typeface="Uncut Sans Semibold"/>
              </a:defRPr>
            </a:lvl1pPr>
          </a:lstStyle>
          <a:p>
            <a:pPr/>
            <a:r>
              <a:t>Source</a:t>
            </a:r>
          </a:p>
        </p:txBody>
      </p:sp>
      <p:sp>
        <p:nvSpPr>
          <p:cNvPr id="1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full image margin">
    <p:spTree>
      <p:nvGrpSpPr>
        <p:cNvPr id="1" name=""/>
        <p:cNvGrpSpPr/>
        <p:nvPr/>
      </p:nvGrpSpPr>
      <p:grpSpPr>
        <a:xfrm>
          <a:off x="0" y="0"/>
          <a:ext cx="0" cy="0"/>
          <a:chOff x="0" y="0"/>
          <a:chExt cx="0" cy="0"/>
        </a:xfrm>
      </p:grpSpPr>
      <p:sp>
        <p:nvSpPr>
          <p:cNvPr id="114" name="Espace réservé pour une image  2"/>
          <p:cNvSpPr/>
          <p:nvPr>
            <p:ph type="pic" idx="21"/>
          </p:nvPr>
        </p:nvSpPr>
        <p:spPr>
          <a:xfrm>
            <a:off x="0" y="0"/>
            <a:ext cx="12192000" cy="6129338"/>
          </a:xfrm>
          <a:prstGeom prst="rect">
            <a:avLst/>
          </a:prstGeom>
        </p:spPr>
        <p:txBody>
          <a:bodyPr lIns="91439" rIns="91439"/>
          <a:lstStyle/>
          <a:p>
            <a:pPr/>
          </a:p>
        </p:txBody>
      </p:sp>
      <p:sp>
        <p:nvSpPr>
          <p:cNvPr id="1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full image margin">
    <p:spTree>
      <p:nvGrpSpPr>
        <p:cNvPr id="1" name=""/>
        <p:cNvGrpSpPr/>
        <p:nvPr/>
      </p:nvGrpSpPr>
      <p:grpSpPr>
        <a:xfrm>
          <a:off x="0" y="0"/>
          <a:ext cx="0" cy="0"/>
          <a:chOff x="0" y="0"/>
          <a:chExt cx="0" cy="0"/>
        </a:xfrm>
      </p:grpSpPr>
      <p:sp>
        <p:nvSpPr>
          <p:cNvPr id="122" name="Espace réservé pour une image  2"/>
          <p:cNvSpPr/>
          <p:nvPr>
            <p:ph type="pic" idx="21"/>
          </p:nvPr>
        </p:nvSpPr>
        <p:spPr>
          <a:xfrm>
            <a:off x="227013" y="225425"/>
            <a:ext cx="11737976" cy="5903913"/>
          </a:xfrm>
          <a:prstGeom prst="rect">
            <a:avLst/>
          </a:prstGeom>
        </p:spPr>
        <p:txBody>
          <a:bodyPr lIns="91439" rIns="91439"/>
          <a:lstStyle/>
          <a:p>
            <a:pPr/>
          </a:p>
        </p:txBody>
      </p:sp>
      <p:sp>
        <p:nvSpPr>
          <p:cNvPr id="1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full image margin">
    <p:spTree>
      <p:nvGrpSpPr>
        <p:cNvPr id="1" name=""/>
        <p:cNvGrpSpPr/>
        <p:nvPr/>
      </p:nvGrpSpPr>
      <p:grpSpPr>
        <a:xfrm>
          <a:off x="0" y="0"/>
          <a:ext cx="0" cy="0"/>
          <a:chOff x="0" y="0"/>
          <a:chExt cx="0" cy="0"/>
        </a:xfrm>
      </p:grpSpPr>
      <p:sp>
        <p:nvSpPr>
          <p:cNvPr id="130" name="Espace réservé pour une image  2"/>
          <p:cNvSpPr/>
          <p:nvPr>
            <p:ph type="pic" idx="21"/>
          </p:nvPr>
        </p:nvSpPr>
        <p:spPr>
          <a:xfrm>
            <a:off x="227013" y="225425"/>
            <a:ext cx="11737976" cy="4441374"/>
          </a:xfrm>
          <a:prstGeom prst="rect">
            <a:avLst/>
          </a:prstGeom>
        </p:spPr>
        <p:txBody>
          <a:bodyPr lIns="91439" rIns="91439"/>
          <a:lstStyle/>
          <a:p>
            <a:pPr/>
          </a:p>
        </p:txBody>
      </p:sp>
      <p:sp>
        <p:nvSpPr>
          <p:cNvPr id="131" name="Body Level One…"/>
          <p:cNvSpPr txBox="1"/>
          <p:nvPr>
            <p:ph type="body" sz="quarter" idx="1" hasCustomPrompt="1"/>
          </p:nvPr>
        </p:nvSpPr>
        <p:spPr>
          <a:xfrm>
            <a:off x="247423" y="4932217"/>
            <a:ext cx="11717565" cy="1197120"/>
          </a:xfrm>
          <a:prstGeom prst="rect">
            <a:avLst/>
          </a:prstGeom>
        </p:spPr>
        <p:txBody>
          <a:bodyPr lIns="0" tIns="0" rIns="0" bIns="0">
            <a:normAutofit fontScale="100000" lnSpcReduction="0"/>
          </a:bodyPr>
          <a:lstStyle>
            <a:lvl1pPr marL="0" indent="0" algn="ctr">
              <a:lnSpc>
                <a:spcPct val="100000"/>
              </a:lnSpc>
              <a:buSzTx/>
              <a:buFontTx/>
              <a:buNone/>
              <a:defRPr b="1" sz="1200">
                <a:solidFill>
                  <a:srgbClr val="FFFFFF"/>
                </a:solidFill>
                <a:latin typeface="Uncut Sans Semibold"/>
                <a:ea typeface="Uncut Sans Semibold"/>
                <a:cs typeface="Uncut Sans Semibold"/>
                <a:sym typeface="Uncut Sans Semibold"/>
              </a:defRPr>
            </a:lvl1pPr>
            <a:lvl2pPr marL="0" indent="457200" algn="ctr">
              <a:lnSpc>
                <a:spcPct val="100000"/>
              </a:lnSpc>
              <a:buSzTx/>
              <a:buFontTx/>
              <a:buNone/>
              <a:defRPr b="1" sz="1200">
                <a:solidFill>
                  <a:srgbClr val="FFFFFF"/>
                </a:solidFill>
                <a:latin typeface="Uncut Sans Semibold"/>
                <a:ea typeface="Uncut Sans Semibold"/>
                <a:cs typeface="Uncut Sans Semibold"/>
                <a:sym typeface="Uncut Sans Semibold"/>
              </a:defRPr>
            </a:lvl2pPr>
            <a:lvl3pPr marL="0" indent="914400" algn="ctr">
              <a:lnSpc>
                <a:spcPct val="100000"/>
              </a:lnSpc>
              <a:buSzTx/>
              <a:buFontTx/>
              <a:buNone/>
              <a:defRPr b="1" sz="1200">
                <a:solidFill>
                  <a:srgbClr val="FFFFFF"/>
                </a:solidFill>
                <a:latin typeface="Uncut Sans Semibold"/>
                <a:ea typeface="Uncut Sans Semibold"/>
                <a:cs typeface="Uncut Sans Semibold"/>
                <a:sym typeface="Uncut Sans Semibold"/>
              </a:defRPr>
            </a:lvl3pPr>
            <a:lvl4pPr marL="0" indent="1371600" algn="ctr">
              <a:lnSpc>
                <a:spcPct val="100000"/>
              </a:lnSpc>
              <a:buSzTx/>
              <a:buFontTx/>
              <a:buNone/>
              <a:defRPr b="1" sz="1200">
                <a:solidFill>
                  <a:srgbClr val="FFFFFF"/>
                </a:solidFill>
                <a:latin typeface="Uncut Sans Semibold"/>
                <a:ea typeface="Uncut Sans Semibold"/>
                <a:cs typeface="Uncut Sans Semibold"/>
                <a:sym typeface="Uncut Sans Semibold"/>
              </a:defRPr>
            </a:lvl4pPr>
            <a:lvl5pPr marL="0" indent="1828800" algn="ctr">
              <a:lnSpc>
                <a:spcPct val="100000"/>
              </a:lnSpc>
              <a:buSzTx/>
              <a:buFontTx/>
              <a:buNone/>
              <a:defRPr b="1" sz="1200">
                <a:solidFill>
                  <a:srgbClr val="FFFFFF"/>
                </a:solidFill>
                <a:latin typeface="Uncut Sans Semibold"/>
                <a:ea typeface="Uncut Sans Semibold"/>
                <a:cs typeface="Uncut Sans Semibold"/>
                <a:sym typeface="Uncut Sans Semibold"/>
              </a:defRPr>
            </a:lvl5pPr>
          </a:lstStyle>
          <a:p>
            <a:pPr/>
            <a:r>
              <a:t>Source</a:t>
            </a:r>
          </a:p>
          <a:p>
            <a:pPr lvl="1"/>
            <a:r>
              <a:t/>
            </a:r>
          </a:p>
          <a:p>
            <a:pPr lvl="2"/>
            <a:r>
              <a:t/>
            </a:r>
          </a:p>
          <a:p>
            <a:pPr lvl="3"/>
            <a:r>
              <a:t/>
            </a:r>
          </a:p>
          <a:p>
            <a:pPr lvl="4"/>
            <a:r>
              <a:t/>
            </a:r>
          </a:p>
        </p:txBody>
      </p:sp>
      <p:sp>
        <p:nvSpPr>
          <p:cNvPr id="13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_full image margin">
    <p:spTree>
      <p:nvGrpSpPr>
        <p:cNvPr id="1" name=""/>
        <p:cNvGrpSpPr/>
        <p:nvPr/>
      </p:nvGrpSpPr>
      <p:grpSpPr>
        <a:xfrm>
          <a:off x="0" y="0"/>
          <a:ext cx="0" cy="0"/>
          <a:chOff x="0" y="0"/>
          <a:chExt cx="0" cy="0"/>
        </a:xfrm>
      </p:grpSpPr>
      <p:sp>
        <p:nvSpPr>
          <p:cNvPr id="139" name="Espace réservé pour une image  2"/>
          <p:cNvSpPr/>
          <p:nvPr>
            <p:ph type="pic" sz="half" idx="21"/>
          </p:nvPr>
        </p:nvSpPr>
        <p:spPr>
          <a:xfrm>
            <a:off x="7633854" y="225425"/>
            <a:ext cx="4331134" cy="5903913"/>
          </a:xfrm>
          <a:prstGeom prst="rect">
            <a:avLst/>
          </a:prstGeom>
        </p:spPr>
        <p:txBody>
          <a:bodyPr lIns="91439" rIns="91439"/>
          <a:lstStyle/>
          <a:p>
            <a:pPr/>
          </a:p>
        </p:txBody>
      </p:sp>
      <p:sp>
        <p:nvSpPr>
          <p:cNvPr id="140" name="Body Level One…"/>
          <p:cNvSpPr txBox="1"/>
          <p:nvPr>
            <p:ph type="body" sz="quarter" idx="1" hasCustomPrompt="1"/>
          </p:nvPr>
        </p:nvSpPr>
        <p:spPr>
          <a:xfrm>
            <a:off x="5387459" y="225425"/>
            <a:ext cx="1969305" cy="5903913"/>
          </a:xfrm>
          <a:prstGeom prst="rect">
            <a:avLst/>
          </a:prstGeom>
        </p:spPr>
        <p:txBody>
          <a:bodyPr lIns="0" tIns="0" rIns="0" bIns="0">
            <a:normAutofit fontScale="100000" lnSpcReduction="0"/>
          </a:bodyPr>
          <a:lstStyle>
            <a:lvl1pPr marL="0" indent="0">
              <a:lnSpc>
                <a:spcPct val="100000"/>
              </a:lnSpc>
              <a:buSzTx/>
              <a:buFontTx/>
              <a:buNone/>
              <a:defRPr b="1" sz="1200">
                <a:solidFill>
                  <a:srgbClr val="FFFFFF"/>
                </a:solidFill>
                <a:latin typeface="Uncut Sans Semibold"/>
                <a:ea typeface="Uncut Sans Semibold"/>
                <a:cs typeface="Uncut Sans Semibold"/>
                <a:sym typeface="Uncut Sans Semibold"/>
              </a:defRPr>
            </a:lvl1pPr>
            <a:lvl2pPr marL="0" indent="457200">
              <a:lnSpc>
                <a:spcPct val="100000"/>
              </a:lnSpc>
              <a:buSzTx/>
              <a:buFontTx/>
              <a:buNone/>
              <a:defRPr b="1" sz="1200">
                <a:solidFill>
                  <a:srgbClr val="FFFFFF"/>
                </a:solidFill>
                <a:latin typeface="Uncut Sans Semibold"/>
                <a:ea typeface="Uncut Sans Semibold"/>
                <a:cs typeface="Uncut Sans Semibold"/>
                <a:sym typeface="Uncut Sans Semibold"/>
              </a:defRPr>
            </a:lvl2pPr>
            <a:lvl3pPr marL="0" indent="914400">
              <a:lnSpc>
                <a:spcPct val="100000"/>
              </a:lnSpc>
              <a:buSzTx/>
              <a:buFontTx/>
              <a:buNone/>
              <a:defRPr b="1" sz="1200">
                <a:solidFill>
                  <a:srgbClr val="FFFFFF"/>
                </a:solidFill>
                <a:latin typeface="Uncut Sans Semibold"/>
                <a:ea typeface="Uncut Sans Semibold"/>
                <a:cs typeface="Uncut Sans Semibold"/>
                <a:sym typeface="Uncut Sans Semibold"/>
              </a:defRPr>
            </a:lvl3pPr>
            <a:lvl4pPr marL="0" indent="1371600">
              <a:lnSpc>
                <a:spcPct val="100000"/>
              </a:lnSpc>
              <a:buSzTx/>
              <a:buFontTx/>
              <a:buNone/>
              <a:defRPr b="1" sz="1200">
                <a:solidFill>
                  <a:srgbClr val="FFFFFF"/>
                </a:solidFill>
                <a:latin typeface="Uncut Sans Semibold"/>
                <a:ea typeface="Uncut Sans Semibold"/>
                <a:cs typeface="Uncut Sans Semibold"/>
                <a:sym typeface="Uncut Sans Semibold"/>
              </a:defRPr>
            </a:lvl4pPr>
            <a:lvl5pPr marL="0" indent="1828800">
              <a:lnSpc>
                <a:spcPct val="100000"/>
              </a:lnSpc>
              <a:buSzTx/>
              <a:buFontTx/>
              <a:buNone/>
              <a:defRPr b="1" sz="1200">
                <a:solidFill>
                  <a:srgbClr val="FFFFFF"/>
                </a:solidFill>
                <a:latin typeface="Uncut Sans Semibold"/>
                <a:ea typeface="Uncut Sans Semibold"/>
                <a:cs typeface="Uncut Sans Semibold"/>
                <a:sym typeface="Uncut Sans Semibold"/>
              </a:defRPr>
            </a:lvl5pPr>
          </a:lstStyle>
          <a:p>
            <a:pPr/>
            <a:r>
              <a:t>Source</a:t>
            </a:r>
          </a:p>
          <a:p>
            <a:pPr lvl="1"/>
            <a:r>
              <a:t/>
            </a:r>
          </a:p>
          <a:p>
            <a:pPr lvl="2"/>
            <a:r>
              <a:t/>
            </a:r>
          </a:p>
          <a:p>
            <a:pPr lvl="3"/>
            <a:r>
              <a:t/>
            </a:r>
          </a:p>
          <a:p>
            <a:pPr lvl="4"/>
            <a:r>
              <a:t/>
            </a:r>
          </a:p>
        </p:txBody>
      </p:sp>
      <p:sp>
        <p:nvSpPr>
          <p:cNvPr id="141" name="Ellipse 1"/>
          <p:cNvSpPr/>
          <p:nvPr/>
        </p:nvSpPr>
        <p:spPr>
          <a:xfrm>
            <a:off x="2603974"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142" name="Ellipse 2"/>
          <p:cNvSpPr/>
          <p:nvPr/>
        </p:nvSpPr>
        <p:spPr>
          <a:xfrm>
            <a:off x="9032341"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143"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Counterfactual histories</a:t>
            </a:r>
          </a:p>
        </p:txBody>
      </p:sp>
      <p:sp>
        <p:nvSpPr>
          <p:cNvPr id="144" name="ZoneTexte 5"/>
          <p:cNvSpPr txBox="1"/>
          <p:nvPr/>
        </p:nvSpPr>
        <p:spPr>
          <a:xfrm>
            <a:off x="7985528"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solidFill>
                  <a:srgbClr val="FFFFFF"/>
                </a:solidFill>
                <a:latin typeface="Uncut Sans Semibold"/>
                <a:ea typeface="Uncut Sans Semibold"/>
                <a:cs typeface="Uncut Sans Semibold"/>
                <a:sym typeface="Uncut Sans Semibold"/>
              </a:defRPr>
            </a:lvl1pPr>
          </a:lstStyle>
          <a:p>
            <a:pPr/>
            <a:r>
              <a:t>XX/XX/XX</a:t>
            </a:r>
          </a:p>
        </p:txBody>
      </p:sp>
      <p:sp>
        <p:nvSpPr>
          <p:cNvPr id="145" name="ZoneTexte 6"/>
          <p:cNvSpPr txBox="1"/>
          <p:nvPr/>
        </p:nvSpPr>
        <p:spPr>
          <a:xfrm>
            <a:off x="93403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ENS Paris-Saclay / ENSCI les Ateliers</a:t>
            </a:r>
          </a:p>
        </p:txBody>
      </p:sp>
      <p:sp>
        <p:nvSpPr>
          <p:cNvPr id="1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000000"/>
        </a:solidFill>
      </p:bgPr>
    </p:bg>
    <p:spTree>
      <p:nvGrpSpPr>
        <p:cNvPr id="1" name=""/>
        <p:cNvGrpSpPr/>
        <p:nvPr/>
      </p:nvGrpSpPr>
      <p:grpSpPr>
        <a:xfrm>
          <a:off x="0" y="0"/>
          <a:ext cx="0" cy="0"/>
          <a:chOff x="0" y="0"/>
          <a:chExt cx="0" cy="0"/>
        </a:xfrm>
      </p:grpSpPr>
      <p:sp>
        <p:nvSpPr>
          <p:cNvPr id="2" name="Ellipse 1"/>
          <p:cNvSpPr/>
          <p:nvPr/>
        </p:nvSpPr>
        <p:spPr>
          <a:xfrm>
            <a:off x="2603974"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3"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Counterfactual histories</a:t>
            </a:r>
          </a:p>
        </p:txBody>
      </p:sp>
      <p:sp>
        <p:nvSpPr>
          <p:cNvPr id="4" name="Ellipse 2"/>
          <p:cNvSpPr/>
          <p:nvPr/>
        </p:nvSpPr>
        <p:spPr>
          <a:xfrm>
            <a:off x="9032341"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5" name="ZoneTexte 6"/>
          <p:cNvSpPr txBox="1"/>
          <p:nvPr/>
        </p:nvSpPr>
        <p:spPr>
          <a:xfrm>
            <a:off x="9340308" y="6482824"/>
            <a:ext cx="2751754"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ENS Paris-Saclay / ENSCI les Ateliers</a:t>
            </a:r>
          </a:p>
        </p:txBody>
      </p:sp>
      <p:sp>
        <p:nvSpPr>
          <p:cNvPr id="6"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7"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Body Level One</a:t>
            </a:r>
          </a:p>
          <a:p>
            <a:pPr lvl="1"/>
            <a:r>
              <a:t>Body Level Two</a:t>
            </a:r>
          </a:p>
          <a:p>
            <a:pPr lvl="2"/>
            <a:r>
              <a:t>Body Level Three</a:t>
            </a:r>
          </a:p>
          <a:p>
            <a:pPr lvl="3"/>
            <a:r>
              <a:t>Body Level Four</a:t>
            </a:r>
          </a:p>
          <a:p>
            <a:pPr lvl="4"/>
            <a:r>
              <a:t>Body Level Five</a:t>
            </a:r>
          </a:p>
        </p:txBody>
      </p:sp>
      <p:sp>
        <p:nvSpPr>
          <p:cNvPr id="8"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gif"/><Relationship Id="rId6" Type="http://schemas.openxmlformats.org/officeDocument/2006/relationships/image" Target="../media/image2.jpeg"/><Relationship Id="rId7" Type="http://schemas.openxmlformats.org/officeDocument/2006/relationships/image" Target="../media/image3.jpeg"/><Relationship Id="rId8" Type="http://schemas.openxmlformats.org/officeDocument/2006/relationships/image" Target="../media/image4.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jpeg"/><Relationship Id="rId3" Type="http://schemas.openxmlformats.org/officeDocument/2006/relationships/image" Target="../media/image6.jpe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18.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19.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 Id="rId3" Type="http://schemas.openxmlformats.org/officeDocument/2006/relationships/image" Target="../media/image21.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 Id="rId3" Type="http://schemas.openxmlformats.org/officeDocument/2006/relationships/image" Target="../media/image23.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 Id="rId3" Type="http://schemas.openxmlformats.org/officeDocument/2006/relationships/image" Target="../media/image7.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2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 Id="rId3" Type="http://schemas.openxmlformats.org/officeDocument/2006/relationships/image" Target="../media/image25.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 Id="rId3" Type="http://schemas.openxmlformats.org/officeDocument/2006/relationships/image" Target="../media/image26.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image" Target="../media/image27.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5" name="Espace réservé pour une image  2" descr="Espace réservé pour une image  2"/>
          <p:cNvPicPr>
            <a:picLocks noChangeAspect="1"/>
          </p:cNvPicPr>
          <p:nvPr>
            <p:ph type="pic" idx="21"/>
          </p:nvPr>
        </p:nvPicPr>
        <p:blipFill>
          <a:blip r:embed="rId3">
            <a:extLst/>
          </a:blip>
          <a:srcRect l="0" t="27578" r="0" b="35532"/>
          <a:stretch>
            <a:fillRect/>
          </a:stretch>
        </p:blipFill>
        <p:spPr>
          <a:xfrm>
            <a:off x="2858" y="0"/>
            <a:ext cx="12186284" cy="6315446"/>
          </a:xfrm>
          <a:prstGeom prst="rect">
            <a:avLst/>
          </a:prstGeom>
        </p:spPr>
      </p:pic>
      <p:sp>
        <p:nvSpPr>
          <p:cNvPr id="156" name="Espace réservé du texte 1"/>
          <p:cNvSpPr txBox="1"/>
          <p:nvPr>
            <p:ph type="subTitle" sz="quarter" idx="1"/>
          </p:nvPr>
        </p:nvSpPr>
        <p:spPr>
          <a:xfrm>
            <a:off x="247424" y="157843"/>
            <a:ext cx="5871015" cy="1411161"/>
          </a:xfrm>
          <a:prstGeom prst="rect">
            <a:avLst/>
          </a:prstGeom>
          <a:solidFill>
            <a:srgbClr val="FFFFFF"/>
          </a:solidFill>
        </p:spPr>
        <p:txBody>
          <a:bodyPr/>
          <a:lstStyle/>
          <a:p>
            <a:pPr/>
            <a:r>
              <a:t>COUNTERFACTUAL HISTORIES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Espace réservé du texte 1"/>
          <p:cNvSpPr txBox="1"/>
          <p:nvPr>
            <p:ph type="body" sz="half" idx="1"/>
          </p:nvPr>
        </p:nvSpPr>
        <p:spPr>
          <a:xfrm>
            <a:off x="247424" y="157842"/>
            <a:ext cx="8199891" cy="3271160"/>
          </a:xfrm>
          <a:prstGeom prst="rect">
            <a:avLst/>
          </a:prstGeom>
        </p:spPr>
        <p:txBody>
          <a:bodyPr/>
          <a:lstStyle/>
          <a:p>
            <a:pPr/>
            <a:r>
              <a:t>Imaginative fiction trains people</a:t>
            </a:r>
          </a:p>
          <a:p>
            <a:pPr/>
            <a:r>
              <a:t>to be aware that there are other</a:t>
            </a:r>
          </a:p>
          <a:p>
            <a:pPr/>
            <a:r>
              <a:t>ways to do things and other ways</a:t>
            </a:r>
          </a:p>
          <a:p>
            <a:pPr/>
            <a:r>
              <a:t>to be. That there is not just one</a:t>
            </a:r>
          </a:p>
          <a:p>
            <a:pPr/>
            <a:r>
              <a:t>civilisation and it is good and it is</a:t>
            </a:r>
          </a:p>
          <a:p>
            <a:pPr/>
            <a:r>
              <a:t>the way we have to be</a:t>
            </a:r>
          </a:p>
        </p:txBody>
      </p:sp>
      <p:sp>
        <p:nvSpPr>
          <p:cNvPr id="161" name="Espace réservé du texte 2"/>
          <p:cNvSpPr/>
          <p:nvPr>
            <p:ph type="body" idx="21"/>
          </p:nvPr>
        </p:nvSpPr>
        <p:spPr>
          <a:xfrm>
            <a:off x="247423" y="3628095"/>
            <a:ext cx="8199891" cy="780825"/>
          </a:xfrm>
          <a:prstGeom prst="rect">
            <a:avLst/>
          </a:prstGeom>
          <a:extLst>
            <a:ext uri="{C572A759-6A51-4108-AA02-DFA0A04FC94B}">
              <ma14:wrappingTextBoxFlag xmlns:ma14="http://schemas.microsoft.com/office/mac/drawingml/2011/main" val="1"/>
            </a:ext>
          </a:extLst>
        </p:spPr>
        <p:txBody>
          <a:bodyPr/>
          <a:lstStyle/>
          <a:p>
            <a:pPr/>
            <a:r>
              <a:t>Ursula K Le Guin </a:t>
            </a:r>
          </a:p>
          <a:p>
            <a:pPr/>
            <a:r>
              <a:t>quoted in </a:t>
            </a:r>
            <a:r>
              <a:rPr i="1">
                <a:latin typeface="Uncut Sans Semibold Italic"/>
                <a:ea typeface="Uncut Sans Semibold Italic"/>
                <a:cs typeface="Uncut Sans Semibold Italic"/>
                <a:sym typeface="Uncut Sans Semibold Italic"/>
              </a:rPr>
              <a:t>The Worlds of Ursula K Le Guin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3" name="Espace réservé pour une image  4" descr="Espace réservé pour une image  4"/>
          <p:cNvPicPr>
            <a:picLocks noChangeAspect="1"/>
          </p:cNvPicPr>
          <p:nvPr>
            <p:ph type="pic" idx="21"/>
          </p:nvPr>
        </p:nvPicPr>
        <p:blipFill>
          <a:blip r:embed="rId3">
            <a:extLst/>
          </a:blip>
          <a:srcRect l="0" t="0" r="0" b="153"/>
          <a:stretch>
            <a:fillRect/>
          </a:stretch>
        </p:blipFill>
        <p:spPr>
          <a:xfrm>
            <a:off x="2165984" y="225469"/>
            <a:ext cx="7872078" cy="4441330"/>
          </a:xfrm>
          <a:prstGeom prst="rect">
            <a:avLst/>
          </a:prstGeom>
        </p:spPr>
      </p:pic>
      <p:sp>
        <p:nvSpPr>
          <p:cNvPr id="164" name="Espace réservé du texte 2"/>
          <p:cNvSpPr txBox="1"/>
          <p:nvPr>
            <p:ph type="body" sz="quarter" idx="1"/>
          </p:nvPr>
        </p:nvSpPr>
        <p:spPr>
          <a:xfrm>
            <a:off x="247424" y="4932217"/>
            <a:ext cx="11717564" cy="1197120"/>
          </a:xfrm>
          <a:prstGeom prst="rect">
            <a:avLst/>
          </a:prstGeom>
        </p:spPr>
        <p:txBody>
          <a:bodyPr/>
          <a:lstStyle/>
          <a:p>
            <a:pPr/>
            <a:r>
              <a:t>Targowski, Andrew. (2004). A Grand Model of Civilization. Dialogue and Universalism. 13. 10.5840/du2003139/10102.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8" name="Espace réservé pour une image  4" descr="Espace réservé pour une image  4"/>
          <p:cNvPicPr>
            <a:picLocks noChangeAspect="1"/>
          </p:cNvPicPr>
          <p:nvPr>
            <p:ph type="pic" idx="21"/>
          </p:nvPr>
        </p:nvPicPr>
        <p:blipFill>
          <a:blip r:embed="rId3">
            <a:extLst/>
          </a:blip>
          <a:srcRect l="0" t="4825" r="0" b="145"/>
          <a:stretch>
            <a:fillRect/>
          </a:stretch>
        </p:blipFill>
        <p:spPr>
          <a:xfrm>
            <a:off x="3242628" y="225424"/>
            <a:ext cx="5706745" cy="4441374"/>
          </a:xfrm>
          <a:prstGeom prst="rect">
            <a:avLst/>
          </a:prstGeom>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2" name="Espace réservé pour une image  4" descr="Espace réservé pour une image  4"/>
          <p:cNvPicPr>
            <a:picLocks noChangeAspect="1"/>
          </p:cNvPicPr>
          <p:nvPr>
            <p:ph type="pic" idx="21"/>
          </p:nvPr>
        </p:nvPicPr>
        <p:blipFill>
          <a:blip r:embed="rId3">
            <a:extLst/>
          </a:blip>
          <a:srcRect l="0" t="0" r="0" b="154"/>
          <a:stretch>
            <a:fillRect/>
          </a:stretch>
        </p:blipFill>
        <p:spPr>
          <a:xfrm>
            <a:off x="2613448" y="225424"/>
            <a:ext cx="6975638" cy="4441375"/>
          </a:xfrm>
          <a:prstGeom prst="rect">
            <a:avLst/>
          </a:prstGeom>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6" name="Espace réservé pour une image  3" descr="Espace réservé pour une image  3"/>
          <p:cNvPicPr>
            <a:picLocks noChangeAspect="1"/>
          </p:cNvPicPr>
          <p:nvPr>
            <p:ph type="pic" idx="21"/>
          </p:nvPr>
        </p:nvPicPr>
        <p:blipFill>
          <a:blip r:embed="rId3">
            <a:extLst/>
          </a:blip>
          <a:srcRect l="0" t="0" r="0" b="0"/>
          <a:stretch>
            <a:fillRect/>
          </a:stretch>
        </p:blipFill>
        <p:spPr>
          <a:xfrm>
            <a:off x="2149653" y="225407"/>
            <a:ext cx="7892694" cy="5903812"/>
          </a:xfrm>
          <a:prstGeom prst="rect">
            <a:avLst/>
          </a:prstGeom>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0" name="Espace réservé pour une image  4" descr="Espace réservé pour une image  4"/>
          <p:cNvPicPr>
            <a:picLocks noChangeAspect="1"/>
          </p:cNvPicPr>
          <p:nvPr>
            <p:ph type="pic" idx="21"/>
          </p:nvPr>
        </p:nvPicPr>
        <p:blipFill>
          <a:blip r:embed="rId3">
            <a:extLst/>
          </a:blip>
          <a:srcRect l="0" t="1" r="0" b="531"/>
          <a:stretch>
            <a:fillRect/>
          </a:stretch>
        </p:blipFill>
        <p:spPr>
          <a:xfrm>
            <a:off x="2303964" y="225425"/>
            <a:ext cx="7624637" cy="4441374"/>
          </a:xfrm>
          <a:prstGeom prst="rect">
            <a:avLst/>
          </a:prstGeom>
        </p:spPr>
      </p:pic>
      <p:sp>
        <p:nvSpPr>
          <p:cNvPr id="181" name="Espace réservé du texte 2"/>
          <p:cNvSpPr txBox="1"/>
          <p:nvPr>
            <p:ph type="body" sz="quarter" idx="1"/>
          </p:nvPr>
        </p:nvSpPr>
        <p:spPr>
          <a:xfrm>
            <a:off x="247424" y="4932217"/>
            <a:ext cx="11717564" cy="1197120"/>
          </a:xfrm>
          <a:prstGeom prst="rect">
            <a:avLst/>
          </a:prstGeom>
          <a:effectLst>
            <a:reflection blurRad="0" stA="50000" stPos="0" endA="0" endPos="40000" dist="0" dir="5400000" fadeDir="5400000" sx="100000" sy="-100000" kx="0" ky="0" algn="bl" rotWithShape="0"/>
          </a:effectLst>
        </p:spPr>
        <p:txBody>
          <a:bodyPr/>
          <a:lstStyle/>
          <a:p>
            <a:pPr/>
            <a:r>
              <a:t>GOOGLE SELF-DRIVING CAR</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5" name="Espace réservé pour une image  5" descr="Espace réservé pour une image  5"/>
          <p:cNvPicPr>
            <a:picLocks noChangeAspect="1"/>
          </p:cNvPicPr>
          <p:nvPr>
            <p:ph type="pic" idx="21"/>
          </p:nvPr>
        </p:nvPicPr>
        <p:blipFill>
          <a:blip r:embed="rId3">
            <a:extLst/>
          </a:blip>
          <a:srcRect l="0" t="12155" r="0" b="12155"/>
          <a:stretch>
            <a:fillRect/>
          </a:stretch>
        </p:blipFill>
        <p:spPr>
          <a:prstGeom prst="rect">
            <a:avLst/>
          </a:prstGeom>
        </p:spPr>
      </p:pic>
      <p:sp>
        <p:nvSpPr>
          <p:cNvPr id="186" name="Source"/>
          <p:cNvSpPr txBox="1"/>
          <p:nvPr>
            <p:ph type="body" sz="quarter" idx="4294967295"/>
          </p:nvPr>
        </p:nvSpPr>
        <p:spPr>
          <a:xfrm>
            <a:off x="237218" y="141225"/>
            <a:ext cx="11717564" cy="1197120"/>
          </a:xfrm>
          <a:prstGeom prst="rect">
            <a:avLst/>
          </a:prstGeom>
        </p:spPr>
        <p:txBody>
          <a:bodyPr lIns="0" tIns="0" rIns="0" bIns="0">
            <a:normAutofit fontScale="100000" lnSpcReduction="0"/>
          </a:bodyPr>
          <a:lstStyle>
            <a:lvl1pPr marL="0" indent="0">
              <a:lnSpc>
                <a:spcPct val="100000"/>
              </a:lnSpc>
              <a:buSzTx/>
              <a:buFontTx/>
              <a:buNone/>
              <a:defRPr b="1" sz="1200">
                <a:solidFill>
                  <a:srgbClr val="FFFFFF"/>
                </a:solidFill>
                <a:latin typeface="Uncut Sans Semibold"/>
                <a:ea typeface="Uncut Sans Semibold"/>
                <a:cs typeface="Uncut Sans Semibold"/>
                <a:sym typeface="Uncut Sans Semibold"/>
              </a:defRPr>
            </a:lvl1pPr>
          </a:lstStyle>
          <a:p>
            <a:pPr/>
            <a:r>
              <a:t>Source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0" name="Espace réservé pour une image  3" descr="Espace réservé pour une image  3"/>
          <p:cNvPicPr>
            <a:picLocks noChangeAspect="1"/>
          </p:cNvPicPr>
          <p:nvPr>
            <p:ph type="pic" idx="21"/>
          </p:nvPr>
        </p:nvPicPr>
        <p:blipFill>
          <a:blip r:embed="rId3">
            <a:extLst/>
          </a:blip>
          <a:srcRect l="0" t="0" r="0" b="0"/>
          <a:stretch>
            <a:fillRect/>
          </a:stretch>
        </p:blipFill>
        <p:spPr>
          <a:xfrm>
            <a:off x="2928133" y="225425"/>
            <a:ext cx="6335735" cy="4441374"/>
          </a:xfrm>
          <a:prstGeom prst="rect">
            <a:avLst/>
          </a:prstGeom>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4" name="Espace réservé pour une image  3" descr="Espace réservé pour une image  3"/>
          <p:cNvPicPr>
            <a:picLocks noChangeAspect="1"/>
          </p:cNvPicPr>
          <p:nvPr>
            <p:ph type="pic" idx="21"/>
          </p:nvPr>
        </p:nvPicPr>
        <p:blipFill>
          <a:blip r:embed="rId3">
            <a:extLst/>
          </a:blip>
          <a:srcRect l="0" t="0" r="0" b="0"/>
          <a:stretch>
            <a:fillRect/>
          </a:stretch>
        </p:blipFill>
        <p:spPr>
          <a:xfrm>
            <a:off x="122" y="0"/>
            <a:ext cx="12191756" cy="5490172"/>
          </a:xfrm>
          <a:prstGeom prst="rect">
            <a:avLst/>
          </a:prstGeom>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8" name="Espace réservé du texte 1"/>
          <p:cNvSpPr txBox="1"/>
          <p:nvPr>
            <p:ph type="body" idx="1"/>
          </p:nvPr>
        </p:nvSpPr>
        <p:spPr>
          <a:xfrm>
            <a:off x="247424" y="157841"/>
            <a:ext cx="8199891" cy="4192487"/>
          </a:xfrm>
          <a:prstGeom prst="rect">
            <a:avLst/>
          </a:prstGeom>
        </p:spPr>
        <p:txBody>
          <a:bodyPr/>
          <a:lstStyle/>
          <a:p>
            <a:pPr/>
            <a:r>
              <a:t>How to imagine a different version of design?</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2" name="Espace réservé pour une image  3" descr="Espace réservé pour une image  3"/>
          <p:cNvPicPr>
            <a:picLocks noChangeAspect="1"/>
          </p:cNvPicPr>
          <p:nvPr>
            <p:ph type="pic" idx="21"/>
          </p:nvPr>
        </p:nvPicPr>
        <p:blipFill>
          <a:blip r:embed="rId3">
            <a:extLst/>
          </a:blip>
          <a:srcRect l="422" t="9373" r="422" b="1847"/>
          <a:stretch>
            <a:fillRect/>
          </a:stretch>
        </p:blipFill>
        <p:spPr>
          <a:xfrm>
            <a:off x="227013" y="225425"/>
            <a:ext cx="11737976" cy="5903913"/>
          </a:xfrm>
          <a:prstGeom prst="rect">
            <a:avLst/>
          </a:prstGeom>
        </p:spPr>
      </p:pic>
      <p:sp>
        <p:nvSpPr>
          <p:cNvPr id="203" name="Source"/>
          <p:cNvSpPr txBox="1"/>
          <p:nvPr>
            <p:ph type="body" sz="quarter" idx="4294967295"/>
          </p:nvPr>
        </p:nvSpPr>
        <p:spPr>
          <a:xfrm>
            <a:off x="405103" y="5843516"/>
            <a:ext cx="11559885" cy="285821"/>
          </a:xfrm>
          <a:prstGeom prst="rect">
            <a:avLst/>
          </a:prstGeom>
        </p:spPr>
        <p:txBody>
          <a:bodyPr lIns="0" tIns="0" rIns="0" bIns="0">
            <a:normAutofit fontScale="100000" lnSpcReduction="0"/>
          </a:bodyPr>
          <a:lstStyle>
            <a:lvl1pPr marL="0" indent="0">
              <a:lnSpc>
                <a:spcPct val="100000"/>
              </a:lnSpc>
              <a:buSzTx/>
              <a:buFontTx/>
              <a:buNone/>
              <a:defRPr b="1" sz="1200">
                <a:latin typeface="Uncut Sans Semibold"/>
                <a:ea typeface="Uncut Sans Semibold"/>
                <a:cs typeface="Uncut Sans Semibold"/>
                <a:sym typeface="Uncut Sans Semibold"/>
              </a:defRPr>
            </a:lvl1pPr>
          </a:lstStyle>
          <a:p>
            <a:pPr/>
            <a:r>
              <a:t>Source</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7" name="Espace réservé pour une image  4" descr="Espace réservé pour une image  4"/>
          <p:cNvPicPr>
            <a:picLocks noChangeAspect="1"/>
          </p:cNvPicPr>
          <p:nvPr>
            <p:ph type="pic" idx="21"/>
          </p:nvPr>
        </p:nvPicPr>
        <p:blipFill>
          <a:blip r:embed="rId3">
            <a:extLst/>
          </a:blip>
          <a:srcRect l="0" t="0" r="0" b="154"/>
          <a:stretch>
            <a:fillRect/>
          </a:stretch>
        </p:blipFill>
        <p:spPr>
          <a:xfrm>
            <a:off x="2760376" y="225424"/>
            <a:ext cx="6681338" cy="4441375"/>
          </a:xfrm>
          <a:prstGeom prst="rect">
            <a:avLst/>
          </a:prstGeom>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1" name="Espace réservé du texte 1"/>
          <p:cNvSpPr txBox="1"/>
          <p:nvPr>
            <p:ph type="body" sz="quarter" idx="1"/>
          </p:nvPr>
        </p:nvSpPr>
        <p:spPr>
          <a:xfrm>
            <a:off x="247424" y="157841"/>
            <a:ext cx="819376" cy="4192487"/>
          </a:xfrm>
          <a:prstGeom prst="rect">
            <a:avLst/>
          </a:prstGeom>
        </p:spPr>
        <p:txBody>
          <a:bodyPr/>
          <a:lstStyle/>
          <a:p>
            <a:pPr/>
            <a:r>
              <a:t>1</a:t>
            </a:r>
          </a:p>
        </p:txBody>
      </p:sp>
      <p:sp>
        <p:nvSpPr>
          <p:cNvPr id="212" name="Espace réservé du texte 2"/>
          <p:cNvSpPr/>
          <p:nvPr>
            <p:ph type="body" idx="21"/>
          </p:nvPr>
        </p:nvSpPr>
        <p:spPr>
          <a:xfrm>
            <a:off x="1246491" y="157841"/>
            <a:ext cx="8337775" cy="4192487"/>
          </a:xfrm>
          <a:prstGeom prst="rect">
            <a:avLst/>
          </a:prstGeom>
          <a:extLst>
            <a:ext uri="{C572A759-6A51-4108-AA02-DFA0A04FC94B}">
              <ma14:wrappingTextBoxFlag xmlns:ma14="http://schemas.microsoft.com/office/mac/drawingml/2011/main" val="1"/>
            </a:ext>
          </a:extLst>
        </p:spPr>
        <p:txBody>
          <a:bodyPr/>
          <a:lstStyle/>
          <a:p>
            <a:pPr/>
            <a:r>
              <a:t>Define the project theme </a:t>
            </a:r>
            <a:br/>
            <a:r>
              <a:t>or subject and conduct research </a:t>
            </a:r>
            <a:br/>
            <a:r>
              <a:t>into the history that led to this present. This should be presented as a factual timeline (showing </a:t>
            </a:r>
            <a:br/>
            <a:r>
              <a:t>as much complexity as possible).</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6" name="Espace réservé du texte 1"/>
          <p:cNvSpPr txBox="1"/>
          <p:nvPr>
            <p:ph type="body" sz="quarter" idx="1"/>
          </p:nvPr>
        </p:nvSpPr>
        <p:spPr>
          <a:xfrm>
            <a:off x="247424" y="157841"/>
            <a:ext cx="819376" cy="4192487"/>
          </a:xfrm>
          <a:prstGeom prst="rect">
            <a:avLst/>
          </a:prstGeom>
        </p:spPr>
        <p:txBody>
          <a:bodyPr/>
          <a:lstStyle/>
          <a:p>
            <a:pPr/>
            <a:r>
              <a:t>2</a:t>
            </a:r>
          </a:p>
        </p:txBody>
      </p:sp>
      <p:sp>
        <p:nvSpPr>
          <p:cNvPr id="217" name="Espace réservé du texte 2"/>
          <p:cNvSpPr/>
          <p:nvPr>
            <p:ph type="body" idx="21"/>
          </p:nvPr>
        </p:nvSpPr>
        <p:spPr>
          <a:xfrm>
            <a:off x="1246491" y="157841"/>
            <a:ext cx="8337775" cy="4192487"/>
          </a:xfrm>
          <a:prstGeom prst="rect">
            <a:avLst/>
          </a:prstGeom>
          <a:extLst>
            <a:ext uri="{C572A759-6A51-4108-AA02-DFA0A04FC94B}">
              <ma14:wrappingTextBoxFlag xmlns:ma14="http://schemas.microsoft.com/office/mac/drawingml/2011/main" val="1"/>
            </a:ext>
          </a:extLst>
        </p:spPr>
        <p:txBody>
          <a:bodyPr/>
          <a:lstStyle/>
          <a:p>
            <a:pPr/>
            <a:r>
              <a:t>The creation of a counterfactual</a:t>
            </a:r>
          </a:p>
          <a:p>
            <a:pPr/>
            <a:r>
              <a:t>timeline based on a different outcome of a real event identified on the factual timeline.</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 name="Espace réservé du texte 1"/>
          <p:cNvSpPr txBox="1"/>
          <p:nvPr>
            <p:ph type="body" sz="quarter" idx="1"/>
          </p:nvPr>
        </p:nvSpPr>
        <p:spPr>
          <a:xfrm>
            <a:off x="247424" y="157841"/>
            <a:ext cx="819376" cy="4192487"/>
          </a:xfrm>
          <a:prstGeom prst="rect">
            <a:avLst/>
          </a:prstGeom>
        </p:spPr>
        <p:txBody>
          <a:bodyPr/>
          <a:lstStyle/>
          <a:p>
            <a:pPr/>
            <a:r>
              <a:t>3</a:t>
            </a:r>
          </a:p>
        </p:txBody>
      </p:sp>
      <p:sp>
        <p:nvSpPr>
          <p:cNvPr id="222" name="Espace réservé du texte 2"/>
          <p:cNvSpPr/>
          <p:nvPr>
            <p:ph type="body" idx="21"/>
          </p:nvPr>
        </p:nvSpPr>
        <p:spPr>
          <a:xfrm>
            <a:off x="1246491" y="157841"/>
            <a:ext cx="8337775" cy="4192487"/>
          </a:xfrm>
          <a:prstGeom prst="rect">
            <a:avLst/>
          </a:prstGeom>
          <a:extLst>
            <a:ext uri="{C572A759-6A51-4108-AA02-DFA0A04FC94B}">
              <ma14:wrappingTextBoxFlag xmlns:ma14="http://schemas.microsoft.com/office/mac/drawingml/2011/main" val="1"/>
            </a:ext>
          </a:extLst>
        </p:spPr>
        <p:txBody>
          <a:bodyPr/>
          <a:lstStyle/>
          <a:p>
            <a:pPr/>
            <a:r>
              <a:t>The design of things along the new</a:t>
            </a:r>
          </a:p>
          <a:p>
            <a:pPr/>
            <a:r>
              <a:t>timeline: hypothetical products,</a:t>
            </a:r>
          </a:p>
          <a:p>
            <a:pPr/>
            <a:r>
              <a:t>advertising campaigns, images, texts… leading to an alternative present.</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Espace réservé du texte 1"/>
          <p:cNvSpPr txBox="1"/>
          <p:nvPr>
            <p:ph type="body" idx="1"/>
          </p:nvPr>
        </p:nvSpPr>
        <p:spPr>
          <a:xfrm>
            <a:off x="247424" y="157841"/>
            <a:ext cx="8199891" cy="4192487"/>
          </a:xfrm>
          <a:prstGeom prst="rect">
            <a:avLst/>
          </a:prstGeom>
        </p:spPr>
        <p:txBody>
          <a:bodyPr/>
          <a:lstStyle/>
          <a:p>
            <a:pPr>
              <a:defRPr i="1"/>
            </a:pPr>
            <a:r>
              <a:t>Iso-Phone</a:t>
            </a:r>
          </a:p>
          <a:p>
            <a:pPr/>
            <a:r>
              <a:t>Auger-Loizeau, 2003</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Espace réservé du texte 1"/>
          <p:cNvSpPr txBox="1"/>
          <p:nvPr/>
        </p:nvSpPr>
        <p:spPr>
          <a:xfrm>
            <a:off x="284000" y="1715303"/>
            <a:ext cx="1620002" cy="9131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1667</a:t>
            </a:r>
            <a:br/>
            <a:r>
              <a:t>Robert Hooke creates an acoustic string telephone that conveys sounds over a taut extended wire by mechanical vibrations.</a:t>
            </a:r>
          </a:p>
        </p:txBody>
      </p:sp>
      <p:sp>
        <p:nvSpPr>
          <p:cNvPr id="231" name="Espace réservé du texte 1"/>
          <p:cNvSpPr txBox="1"/>
          <p:nvPr/>
        </p:nvSpPr>
        <p:spPr>
          <a:xfrm>
            <a:off x="2254166" y="1715303"/>
            <a:ext cx="1620001" cy="1217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1854</a:t>
            </a:r>
            <a:br/>
            <a:r>
              <a:t>Charles Bourseul publishes a description of a make-and-break telephone transmitter and receiver in L'Illustration, (Paris) but does not construct a working instrument.</a:t>
            </a:r>
          </a:p>
        </p:txBody>
      </p:sp>
      <p:sp>
        <p:nvSpPr>
          <p:cNvPr id="232" name="Espace réservé du texte 1"/>
          <p:cNvSpPr txBox="1"/>
          <p:nvPr/>
        </p:nvSpPr>
        <p:spPr>
          <a:xfrm>
            <a:off x="2254166" y="4372197"/>
            <a:ext cx="1620001" cy="913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1854</a:t>
            </a:r>
            <a:br/>
            <a:r>
              <a:t>Meucci demonstrates an electric voice-operated device in New York, but it is not clear what kind of device he demonstrated.</a:t>
            </a:r>
          </a:p>
        </p:txBody>
      </p:sp>
      <p:sp>
        <p:nvSpPr>
          <p:cNvPr id="233" name="Espace réservé du texte 1"/>
          <p:cNvSpPr txBox="1"/>
          <p:nvPr/>
        </p:nvSpPr>
        <p:spPr>
          <a:xfrm>
            <a:off x="4260906" y="1715303"/>
            <a:ext cx="1620002" cy="1370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1860</a:t>
            </a:r>
            <a:br/>
            <a:r>
              <a:t>Johann Philipp Reis of Germany demonstrates a make-and-break transmitter after the design of Bourseul and a knitting-needle receiver. Witnesses said they heard human voices being transmitted.</a:t>
            </a:r>
          </a:p>
        </p:txBody>
      </p:sp>
      <p:sp>
        <p:nvSpPr>
          <p:cNvPr id="234" name="Espace réservé du texte 1"/>
          <p:cNvSpPr txBox="1"/>
          <p:nvPr/>
        </p:nvSpPr>
        <p:spPr>
          <a:xfrm>
            <a:off x="6267648" y="1715303"/>
            <a:ext cx="1620001" cy="1979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1861</a:t>
            </a:r>
            <a:br/>
            <a:r>
              <a:t>Johann Philipp Reis transfers voice electrically over a distance of 340 feet with his Reis telephone. To prove that speech can be recognised successfully at the receiving end, he uses the phrase "The horse does not eat cucumber salad" as an example because this phrase is hard to understand acoustically in German.</a:t>
            </a:r>
          </a:p>
        </p:txBody>
      </p:sp>
      <p:sp>
        <p:nvSpPr>
          <p:cNvPr id="235" name="Espace réservé du texte 1"/>
          <p:cNvSpPr txBox="1"/>
          <p:nvPr/>
        </p:nvSpPr>
        <p:spPr>
          <a:xfrm>
            <a:off x="8274388" y="1715302"/>
            <a:ext cx="1620001" cy="1217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1864</a:t>
            </a:r>
            <a:br/>
            <a:r>
              <a:t>In an attempt to give his musical automaton a voice, Innocenzo Manzetti invents the 'speaking telegraph'. He shows no interest in patenting his device, but it is reported in newspapers.</a:t>
            </a:r>
          </a:p>
        </p:txBody>
      </p:sp>
      <p:sp>
        <p:nvSpPr>
          <p:cNvPr id="236" name="Espace réservé du texte 1"/>
          <p:cNvSpPr txBox="1"/>
          <p:nvPr/>
        </p:nvSpPr>
        <p:spPr>
          <a:xfrm>
            <a:off x="10281129" y="1715302"/>
            <a:ext cx="1620001" cy="24371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1865</a:t>
            </a:r>
            <a:br/>
            <a:r>
              <a:t>Meucci reads of Manzetti's invention and writes to the editors of two newspapers claiming priority and quoting his first experiment in 1849. He writes "I do not wish to deny Mr. Manzetti his invention, I only wish to observe that two thoughts could be found to contain the same discovery, and that by uniting the twoideas one can more easily reach the certainty about a thing this important."</a:t>
            </a:r>
          </a:p>
        </p:txBody>
      </p:sp>
      <p:pic>
        <p:nvPicPr>
          <p:cNvPr id="237" name="Image 1" descr="Image 1"/>
          <p:cNvPicPr>
            <a:picLocks noChangeAspect="1"/>
          </p:cNvPicPr>
          <p:nvPr/>
        </p:nvPicPr>
        <p:blipFill>
          <a:blip r:embed="rId3">
            <a:extLst/>
          </a:blip>
          <a:stretch>
            <a:fillRect/>
          </a:stretch>
        </p:blipFill>
        <p:spPr>
          <a:xfrm>
            <a:off x="263588" y="2811123"/>
            <a:ext cx="1619999" cy="1070242"/>
          </a:xfrm>
          <a:prstGeom prst="rect">
            <a:avLst/>
          </a:prstGeom>
          <a:ln w="12700">
            <a:miter lim="400000"/>
          </a:ln>
        </p:spPr>
      </p:pic>
      <p:sp>
        <p:nvSpPr>
          <p:cNvPr id="238" name="Connecteur droit 3"/>
          <p:cNvSpPr/>
          <p:nvPr/>
        </p:nvSpPr>
        <p:spPr>
          <a:xfrm>
            <a:off x="247424" y="639056"/>
            <a:ext cx="11717565" cy="1"/>
          </a:xfrm>
          <a:prstGeom prst="line">
            <a:avLst/>
          </a:prstGeom>
          <a:ln>
            <a:solidFill>
              <a:srgbClr val="FFFFFF"/>
            </a:solidFill>
            <a:miter/>
          </a:ln>
        </p:spPr>
        <p:txBody>
          <a:bodyPr lIns="45719" rIns="45719"/>
          <a:lstStyle/>
          <a:p>
            <a:pPr/>
          </a:p>
        </p:txBody>
      </p:sp>
      <p:sp>
        <p:nvSpPr>
          <p:cNvPr id="239" name="Espace réservé du texte 1"/>
          <p:cNvSpPr txBox="1"/>
          <p:nvPr/>
        </p:nvSpPr>
        <p:spPr>
          <a:xfrm>
            <a:off x="394382" y="275259"/>
            <a:ext cx="373060"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1670</a:t>
            </a:r>
          </a:p>
        </p:txBody>
      </p:sp>
      <p:sp>
        <p:nvSpPr>
          <p:cNvPr id="240" name="Espace réservé du texte 1"/>
          <p:cNvSpPr txBox="1"/>
          <p:nvPr/>
        </p:nvSpPr>
        <p:spPr>
          <a:xfrm>
            <a:off x="2067636" y="275259"/>
            <a:ext cx="373060"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1700</a:t>
            </a:r>
          </a:p>
        </p:txBody>
      </p:sp>
      <p:sp>
        <p:nvSpPr>
          <p:cNvPr id="241" name="Espace réservé du texte 1"/>
          <p:cNvSpPr txBox="1"/>
          <p:nvPr/>
        </p:nvSpPr>
        <p:spPr>
          <a:xfrm>
            <a:off x="7732958" y="275259"/>
            <a:ext cx="373061"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spcBef>
                <a:spcPts val="1000"/>
              </a:spcBef>
              <a:defRPr sz="1000">
                <a:solidFill>
                  <a:srgbClr val="FFFFFF"/>
                </a:solidFill>
                <a:latin typeface="+mn-lt"/>
                <a:ea typeface="+mn-ea"/>
                <a:cs typeface="+mn-cs"/>
                <a:sym typeface="Helvetica"/>
              </a:defRPr>
            </a:lvl1pPr>
          </a:lstStyle>
          <a:p>
            <a:pPr/>
            <a:r>
              <a:t>1800</a:t>
            </a:r>
          </a:p>
        </p:txBody>
      </p:sp>
      <p:sp>
        <p:nvSpPr>
          <p:cNvPr id="242" name="Ellipse 49"/>
          <p:cNvSpPr/>
          <p:nvPr/>
        </p:nvSpPr>
        <p:spPr>
          <a:xfrm>
            <a:off x="340417"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3" name="Ellipse 54"/>
          <p:cNvSpPr/>
          <p:nvPr/>
        </p:nvSpPr>
        <p:spPr>
          <a:xfrm>
            <a:off x="10831921"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4" name="Ellipse 55"/>
          <p:cNvSpPr/>
          <p:nvPr/>
        </p:nvSpPr>
        <p:spPr>
          <a:xfrm>
            <a:off x="11258642"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5" name="Ellipse 56"/>
          <p:cNvSpPr/>
          <p:nvPr/>
        </p:nvSpPr>
        <p:spPr>
          <a:xfrm>
            <a:off x="11356178"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6" name="Ellipse 57"/>
          <p:cNvSpPr/>
          <p:nvPr/>
        </p:nvSpPr>
        <p:spPr>
          <a:xfrm>
            <a:off x="11453714"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7" name="Ellipse 58"/>
          <p:cNvSpPr/>
          <p:nvPr/>
        </p:nvSpPr>
        <p:spPr>
          <a:xfrm>
            <a:off x="11563442"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48" name="Espace réservé du texte 1"/>
          <p:cNvSpPr txBox="1"/>
          <p:nvPr/>
        </p:nvSpPr>
        <p:spPr>
          <a:xfrm>
            <a:off x="4881645" y="275259"/>
            <a:ext cx="410366"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1750</a:t>
            </a:r>
          </a:p>
        </p:txBody>
      </p:sp>
      <p:sp>
        <p:nvSpPr>
          <p:cNvPr id="249" name="Espace réservé du texte 1"/>
          <p:cNvSpPr txBox="1"/>
          <p:nvPr/>
        </p:nvSpPr>
        <p:spPr>
          <a:xfrm>
            <a:off x="10435779" y="275259"/>
            <a:ext cx="410366"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1850</a:t>
            </a:r>
          </a:p>
        </p:txBody>
      </p:sp>
      <p:pic>
        <p:nvPicPr>
          <p:cNvPr id="250" name="Image 62" descr="Image 62"/>
          <p:cNvPicPr>
            <a:picLocks noChangeAspect="1"/>
          </p:cNvPicPr>
          <p:nvPr/>
        </p:nvPicPr>
        <p:blipFill>
          <a:blip r:embed="rId4">
            <a:extLst/>
          </a:blip>
          <a:stretch>
            <a:fillRect/>
          </a:stretch>
        </p:blipFill>
        <p:spPr>
          <a:xfrm>
            <a:off x="2254164" y="3007906"/>
            <a:ext cx="1728112" cy="1090084"/>
          </a:xfrm>
          <a:prstGeom prst="rect">
            <a:avLst/>
          </a:prstGeom>
          <a:ln w="12700">
            <a:miter lim="400000"/>
          </a:ln>
        </p:spPr>
      </p:pic>
      <p:pic>
        <p:nvPicPr>
          <p:cNvPr id="251" name="Image 64" descr="Image 64"/>
          <p:cNvPicPr>
            <a:picLocks noChangeAspect="1"/>
          </p:cNvPicPr>
          <p:nvPr/>
        </p:nvPicPr>
        <p:blipFill>
          <a:blip r:embed="rId5">
            <a:extLst/>
          </a:blip>
          <a:stretch>
            <a:fillRect/>
          </a:stretch>
        </p:blipFill>
        <p:spPr>
          <a:xfrm>
            <a:off x="2254164" y="5403315"/>
            <a:ext cx="1728112" cy="968900"/>
          </a:xfrm>
          <a:prstGeom prst="rect">
            <a:avLst/>
          </a:prstGeom>
          <a:ln w="12700">
            <a:miter lim="400000"/>
          </a:ln>
        </p:spPr>
      </p:pic>
      <p:pic>
        <p:nvPicPr>
          <p:cNvPr id="252" name="Image 66" descr="Image 66"/>
          <p:cNvPicPr>
            <a:picLocks noChangeAspect="1"/>
          </p:cNvPicPr>
          <p:nvPr/>
        </p:nvPicPr>
        <p:blipFill>
          <a:blip r:embed="rId6">
            <a:extLst/>
          </a:blip>
          <a:stretch>
            <a:fillRect/>
          </a:stretch>
        </p:blipFill>
        <p:spPr>
          <a:xfrm>
            <a:off x="6256332" y="3961798"/>
            <a:ext cx="1642632" cy="1025954"/>
          </a:xfrm>
          <a:prstGeom prst="rect">
            <a:avLst/>
          </a:prstGeom>
          <a:ln w="12700">
            <a:miter lim="400000"/>
          </a:ln>
        </p:spPr>
      </p:pic>
      <p:pic>
        <p:nvPicPr>
          <p:cNvPr id="253" name="Image 68" descr="Image 68"/>
          <p:cNvPicPr>
            <a:picLocks noChangeAspect="1"/>
          </p:cNvPicPr>
          <p:nvPr/>
        </p:nvPicPr>
        <p:blipFill>
          <a:blip r:embed="rId7">
            <a:extLst/>
          </a:blip>
          <a:stretch>
            <a:fillRect/>
          </a:stretch>
        </p:blipFill>
        <p:spPr>
          <a:xfrm>
            <a:off x="4659884" y="3444304"/>
            <a:ext cx="799415" cy="1676401"/>
          </a:xfrm>
          <a:prstGeom prst="rect">
            <a:avLst/>
          </a:prstGeom>
          <a:ln w="12700">
            <a:miter lim="400000"/>
          </a:ln>
        </p:spPr>
      </p:pic>
      <p:pic>
        <p:nvPicPr>
          <p:cNvPr id="254" name="Image 72" descr="Image 72"/>
          <p:cNvPicPr>
            <a:picLocks noChangeAspect="1"/>
          </p:cNvPicPr>
          <p:nvPr/>
        </p:nvPicPr>
        <p:blipFill>
          <a:blip r:embed="rId8">
            <a:extLst/>
          </a:blip>
          <a:stretch>
            <a:fillRect/>
          </a:stretch>
        </p:blipFill>
        <p:spPr>
          <a:xfrm>
            <a:off x="8285702" y="3128573"/>
            <a:ext cx="1608686" cy="1982799"/>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42"/>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2" fill="hold">
                                  <p:stCondLst>
                                    <p:cond delay="0"/>
                                  </p:stCondLst>
                                  <p:iterate type="el" backwards="0">
                                    <p:tmAbs val="0"/>
                                  </p:iterate>
                                  <p:childTnLst>
                                    <p:set>
                                      <p:cBhvr>
                                        <p:cTn id="9" fill="hold"/>
                                        <p:tgtEl>
                                          <p:spTgt spid="230"/>
                                        </p:tgtEl>
                                        <p:attrNameLst>
                                          <p:attrName>style.visibility</p:attrName>
                                        </p:attrNameLst>
                                      </p:cBhvr>
                                      <p:to>
                                        <p:strVal val="visible"/>
                                      </p:to>
                                    </p:set>
                                  </p:childTnLst>
                                </p:cTn>
                              </p:par>
                            </p:childTnLst>
                          </p:cTn>
                        </p:par>
                        <p:par>
                          <p:cTn id="10" fill="hold">
                            <p:stCondLst>
                              <p:cond delay="0"/>
                            </p:stCondLst>
                            <p:childTnLst>
                              <p:par>
                                <p:cTn id="11" presetClass="entr" nodeType="afterEffect" presetSubtype="0" presetID="1" grpId="3" fill="hold">
                                  <p:stCondLst>
                                    <p:cond delay="0"/>
                                  </p:stCondLst>
                                  <p:iterate type="el" backwards="0">
                                    <p:tmAbs val="0"/>
                                  </p:iterate>
                                  <p:childTnLst>
                                    <p:set>
                                      <p:cBhvr>
                                        <p:cTn id="12" fill="hold"/>
                                        <p:tgtEl>
                                          <p:spTgt spid="23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4" fill="hold">
                                  <p:stCondLst>
                                    <p:cond delay="0"/>
                                  </p:stCondLst>
                                  <p:iterate type="el" backwards="0">
                                    <p:tmAbs val="0"/>
                                  </p:iterate>
                                  <p:childTnLst>
                                    <p:set>
                                      <p:cBhvr>
                                        <p:cTn id="16" fill="hold"/>
                                        <p:tgtEl>
                                          <p:spTgt spid="243"/>
                                        </p:tgtEl>
                                        <p:attrNameLst>
                                          <p:attrName>style.visibility</p:attrName>
                                        </p:attrNameLst>
                                      </p:cBhvr>
                                      <p:to>
                                        <p:strVal val="visible"/>
                                      </p:to>
                                    </p:set>
                                  </p:childTnLst>
                                </p:cTn>
                              </p:par>
                            </p:childTnLst>
                          </p:cTn>
                        </p:par>
                        <p:par>
                          <p:cTn id="17" fill="hold">
                            <p:stCondLst>
                              <p:cond delay="0"/>
                            </p:stCondLst>
                            <p:childTnLst>
                              <p:par>
                                <p:cTn id="18" presetClass="entr" nodeType="afterEffect" presetSubtype="0" presetID="1" grpId="5" fill="hold">
                                  <p:stCondLst>
                                    <p:cond delay="0"/>
                                  </p:stCondLst>
                                  <p:iterate type="el" backwards="0">
                                    <p:tmAbs val="0"/>
                                  </p:iterate>
                                  <p:childTnLst>
                                    <p:set>
                                      <p:cBhvr>
                                        <p:cTn id="19" fill="hold"/>
                                        <p:tgtEl>
                                          <p:spTgt spid="231"/>
                                        </p:tgtEl>
                                        <p:attrNameLst>
                                          <p:attrName>style.visibility</p:attrName>
                                        </p:attrNameLst>
                                      </p:cBhvr>
                                      <p:to>
                                        <p:strVal val="visible"/>
                                      </p:to>
                                    </p:set>
                                  </p:childTnLst>
                                </p:cTn>
                              </p:par>
                            </p:childTnLst>
                          </p:cTn>
                        </p:par>
                        <p:par>
                          <p:cTn id="20" fill="hold">
                            <p:stCondLst>
                              <p:cond delay="0"/>
                            </p:stCondLst>
                            <p:childTnLst>
                              <p:par>
                                <p:cTn id="21" presetClass="entr" nodeType="afterEffect" presetSubtype="0" presetID="1" grpId="6" fill="hold">
                                  <p:stCondLst>
                                    <p:cond delay="0"/>
                                  </p:stCondLst>
                                  <p:iterate type="el" backwards="0">
                                    <p:tmAbs val="0"/>
                                  </p:iterate>
                                  <p:childTnLst>
                                    <p:set>
                                      <p:cBhvr>
                                        <p:cTn id="22" fill="hold"/>
                                        <p:tgtEl>
                                          <p:spTgt spid="25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0" presetID="1" grpId="7" fill="hold">
                                  <p:stCondLst>
                                    <p:cond delay="0"/>
                                  </p:stCondLst>
                                  <p:iterate type="el" backwards="0">
                                    <p:tmAbs val="0"/>
                                  </p:iterate>
                                  <p:childTnLst>
                                    <p:set>
                                      <p:cBhvr>
                                        <p:cTn id="26" fill="hold"/>
                                        <p:tgtEl>
                                          <p:spTgt spid="232"/>
                                        </p:tgtEl>
                                        <p:attrNameLst>
                                          <p:attrName>style.visibility</p:attrName>
                                        </p:attrNameLst>
                                      </p:cBhvr>
                                      <p:to>
                                        <p:strVal val="visible"/>
                                      </p:to>
                                    </p:set>
                                  </p:childTnLst>
                                </p:cTn>
                              </p:par>
                            </p:childTnLst>
                          </p:cTn>
                        </p:par>
                        <p:par>
                          <p:cTn id="27" fill="hold">
                            <p:stCondLst>
                              <p:cond delay="0"/>
                            </p:stCondLst>
                            <p:childTnLst>
                              <p:par>
                                <p:cTn id="28" presetClass="entr" nodeType="afterEffect" presetSubtype="0" presetID="1" grpId="8" fill="hold">
                                  <p:stCondLst>
                                    <p:cond delay="0"/>
                                  </p:stCondLst>
                                  <p:iterate type="el" backwards="0">
                                    <p:tmAbs val="0"/>
                                  </p:iterate>
                                  <p:childTnLst>
                                    <p:set>
                                      <p:cBhvr>
                                        <p:cTn id="29" fill="hold"/>
                                        <p:tgtEl>
                                          <p:spTgt spid="25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Class="entr" nodeType="clickEffect" presetSubtype="0" presetID="1" grpId="9" fill="hold">
                                  <p:stCondLst>
                                    <p:cond delay="0"/>
                                  </p:stCondLst>
                                  <p:iterate type="el" backwards="0">
                                    <p:tmAbs val="0"/>
                                  </p:iterate>
                                  <p:childTnLst>
                                    <p:set>
                                      <p:cBhvr>
                                        <p:cTn id="33" fill="hold"/>
                                        <p:tgtEl>
                                          <p:spTgt spid="244"/>
                                        </p:tgtEl>
                                        <p:attrNameLst>
                                          <p:attrName>style.visibility</p:attrName>
                                        </p:attrNameLst>
                                      </p:cBhvr>
                                      <p:to>
                                        <p:strVal val="visible"/>
                                      </p:to>
                                    </p:set>
                                  </p:childTnLst>
                                </p:cTn>
                              </p:par>
                            </p:childTnLst>
                          </p:cTn>
                        </p:par>
                        <p:par>
                          <p:cTn id="34" fill="hold">
                            <p:stCondLst>
                              <p:cond delay="0"/>
                            </p:stCondLst>
                            <p:childTnLst>
                              <p:par>
                                <p:cTn id="35" presetClass="entr" nodeType="afterEffect" presetSubtype="0" presetID="1" grpId="10" fill="hold">
                                  <p:stCondLst>
                                    <p:cond delay="0"/>
                                  </p:stCondLst>
                                  <p:iterate type="el" backwards="0">
                                    <p:tmAbs val="0"/>
                                  </p:iterate>
                                  <p:childTnLst>
                                    <p:set>
                                      <p:cBhvr>
                                        <p:cTn id="36" fill="hold"/>
                                        <p:tgtEl>
                                          <p:spTgt spid="233"/>
                                        </p:tgtEl>
                                        <p:attrNameLst>
                                          <p:attrName>style.visibility</p:attrName>
                                        </p:attrNameLst>
                                      </p:cBhvr>
                                      <p:to>
                                        <p:strVal val="visible"/>
                                      </p:to>
                                    </p:set>
                                  </p:childTnLst>
                                </p:cTn>
                              </p:par>
                            </p:childTnLst>
                          </p:cTn>
                        </p:par>
                        <p:par>
                          <p:cTn id="37" fill="hold">
                            <p:stCondLst>
                              <p:cond delay="0"/>
                            </p:stCondLst>
                            <p:childTnLst>
                              <p:par>
                                <p:cTn id="38" presetClass="entr" nodeType="afterEffect" presetSubtype="0" presetID="1" grpId="11" fill="hold">
                                  <p:stCondLst>
                                    <p:cond delay="0"/>
                                  </p:stCondLst>
                                  <p:iterate type="el" backwards="0">
                                    <p:tmAbs val="0"/>
                                  </p:iterate>
                                  <p:childTnLst>
                                    <p:set>
                                      <p:cBhvr>
                                        <p:cTn id="39" fill="hold"/>
                                        <p:tgtEl>
                                          <p:spTgt spid="253"/>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Class="entr" nodeType="clickEffect" presetSubtype="0" presetID="1" grpId="12" fill="hold">
                                  <p:stCondLst>
                                    <p:cond delay="0"/>
                                  </p:stCondLst>
                                  <p:iterate type="el" backwards="0">
                                    <p:tmAbs val="0"/>
                                  </p:iterate>
                                  <p:childTnLst>
                                    <p:set>
                                      <p:cBhvr>
                                        <p:cTn id="43" fill="hold"/>
                                        <p:tgtEl>
                                          <p:spTgt spid="245"/>
                                        </p:tgtEl>
                                        <p:attrNameLst>
                                          <p:attrName>style.visibility</p:attrName>
                                        </p:attrNameLst>
                                      </p:cBhvr>
                                      <p:to>
                                        <p:strVal val="visible"/>
                                      </p:to>
                                    </p:set>
                                  </p:childTnLst>
                                </p:cTn>
                              </p:par>
                            </p:childTnLst>
                          </p:cTn>
                        </p:par>
                        <p:par>
                          <p:cTn id="44" fill="hold">
                            <p:stCondLst>
                              <p:cond delay="0"/>
                            </p:stCondLst>
                            <p:childTnLst>
                              <p:par>
                                <p:cTn id="45" presetClass="entr" nodeType="afterEffect" presetSubtype="0" presetID="1" grpId="13" fill="hold">
                                  <p:stCondLst>
                                    <p:cond delay="0"/>
                                  </p:stCondLst>
                                  <p:iterate type="el" backwards="0">
                                    <p:tmAbs val="0"/>
                                  </p:iterate>
                                  <p:childTnLst>
                                    <p:set>
                                      <p:cBhvr>
                                        <p:cTn id="46" fill="hold"/>
                                        <p:tgtEl>
                                          <p:spTgt spid="234"/>
                                        </p:tgtEl>
                                        <p:attrNameLst>
                                          <p:attrName>style.visibility</p:attrName>
                                        </p:attrNameLst>
                                      </p:cBhvr>
                                      <p:to>
                                        <p:strVal val="visible"/>
                                      </p:to>
                                    </p:set>
                                  </p:childTnLst>
                                </p:cTn>
                              </p:par>
                            </p:childTnLst>
                          </p:cTn>
                        </p:par>
                        <p:par>
                          <p:cTn id="47" fill="hold">
                            <p:stCondLst>
                              <p:cond delay="0"/>
                            </p:stCondLst>
                            <p:childTnLst>
                              <p:par>
                                <p:cTn id="48" presetClass="entr" nodeType="afterEffect" presetSubtype="0" presetID="1" grpId="14" fill="hold">
                                  <p:stCondLst>
                                    <p:cond delay="0"/>
                                  </p:stCondLst>
                                  <p:iterate type="el" backwards="0">
                                    <p:tmAbs val="0"/>
                                  </p:iterate>
                                  <p:childTnLst>
                                    <p:set>
                                      <p:cBhvr>
                                        <p:cTn id="49" fill="hold"/>
                                        <p:tgtEl>
                                          <p:spTgt spid="252"/>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Class="entr" nodeType="clickEffect" presetSubtype="0" presetID="1" grpId="15" fill="hold">
                                  <p:stCondLst>
                                    <p:cond delay="0"/>
                                  </p:stCondLst>
                                  <p:iterate type="el" backwards="0">
                                    <p:tmAbs val="0"/>
                                  </p:iterate>
                                  <p:childTnLst>
                                    <p:set>
                                      <p:cBhvr>
                                        <p:cTn id="53" fill="hold"/>
                                        <p:tgtEl>
                                          <p:spTgt spid="246"/>
                                        </p:tgtEl>
                                        <p:attrNameLst>
                                          <p:attrName>style.visibility</p:attrName>
                                        </p:attrNameLst>
                                      </p:cBhvr>
                                      <p:to>
                                        <p:strVal val="visible"/>
                                      </p:to>
                                    </p:set>
                                  </p:childTnLst>
                                </p:cTn>
                              </p:par>
                            </p:childTnLst>
                          </p:cTn>
                        </p:par>
                        <p:par>
                          <p:cTn id="54" fill="hold">
                            <p:stCondLst>
                              <p:cond delay="0"/>
                            </p:stCondLst>
                            <p:childTnLst>
                              <p:par>
                                <p:cTn id="55" presetClass="entr" nodeType="afterEffect" presetSubtype="0" presetID="1" grpId="16" fill="hold">
                                  <p:stCondLst>
                                    <p:cond delay="0"/>
                                  </p:stCondLst>
                                  <p:iterate type="el" backwards="0">
                                    <p:tmAbs val="0"/>
                                  </p:iterate>
                                  <p:childTnLst>
                                    <p:set>
                                      <p:cBhvr>
                                        <p:cTn id="56" fill="hold"/>
                                        <p:tgtEl>
                                          <p:spTgt spid="235"/>
                                        </p:tgtEl>
                                        <p:attrNameLst>
                                          <p:attrName>style.visibility</p:attrName>
                                        </p:attrNameLst>
                                      </p:cBhvr>
                                      <p:to>
                                        <p:strVal val="visible"/>
                                      </p:to>
                                    </p:set>
                                  </p:childTnLst>
                                </p:cTn>
                              </p:par>
                            </p:childTnLst>
                          </p:cTn>
                        </p:par>
                        <p:par>
                          <p:cTn id="57" fill="hold">
                            <p:stCondLst>
                              <p:cond delay="0"/>
                            </p:stCondLst>
                            <p:childTnLst>
                              <p:par>
                                <p:cTn id="58" presetClass="entr" nodeType="afterEffect" presetSubtype="0" presetID="1" grpId="17" fill="hold">
                                  <p:stCondLst>
                                    <p:cond delay="0"/>
                                  </p:stCondLst>
                                  <p:iterate type="el" backwards="0">
                                    <p:tmAbs val="0"/>
                                  </p:iterate>
                                  <p:childTnLst>
                                    <p:set>
                                      <p:cBhvr>
                                        <p:cTn id="59" fill="hold"/>
                                        <p:tgtEl>
                                          <p:spTgt spid="254"/>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Class="entr" nodeType="clickEffect" presetSubtype="0" presetID="1" grpId="18" fill="hold">
                                  <p:stCondLst>
                                    <p:cond delay="0"/>
                                  </p:stCondLst>
                                  <p:iterate type="el" backwards="0">
                                    <p:tmAbs val="0"/>
                                  </p:iterate>
                                  <p:childTnLst>
                                    <p:set>
                                      <p:cBhvr>
                                        <p:cTn id="63" fill="hold"/>
                                        <p:tgtEl>
                                          <p:spTgt spid="247"/>
                                        </p:tgtEl>
                                        <p:attrNameLst>
                                          <p:attrName>style.visibility</p:attrName>
                                        </p:attrNameLst>
                                      </p:cBhvr>
                                      <p:to>
                                        <p:strVal val="visible"/>
                                      </p:to>
                                    </p:set>
                                  </p:childTnLst>
                                </p:cTn>
                              </p:par>
                            </p:childTnLst>
                          </p:cTn>
                        </p:par>
                        <p:par>
                          <p:cTn id="64" fill="hold">
                            <p:stCondLst>
                              <p:cond delay="0"/>
                            </p:stCondLst>
                            <p:childTnLst>
                              <p:par>
                                <p:cTn id="65" presetClass="entr" nodeType="afterEffect" presetSubtype="0" presetID="1" grpId="19" fill="hold">
                                  <p:stCondLst>
                                    <p:cond delay="0"/>
                                  </p:stCondLst>
                                  <p:iterate type="el" backwards="0">
                                    <p:tmAbs val="0"/>
                                  </p:iterate>
                                  <p:childTnLst>
                                    <p:set>
                                      <p:cBhvr>
                                        <p:cTn id="66" fill="hold"/>
                                        <p:tgtEl>
                                          <p:spTgt spid="23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50" grpId="6"/>
      <p:bldP build="whole" bldLvl="1" animBg="1" rev="0" advAuto="0" spid="252" grpId="14"/>
      <p:bldP build="whole" bldLvl="1" animBg="1" rev="0" advAuto="0" spid="242" grpId="1"/>
      <p:bldP build="whole" bldLvl="1" animBg="1" rev="0" advAuto="0" spid="236" grpId="19"/>
      <p:bldP build="whole" bldLvl="1" animBg="1" rev="0" advAuto="0" spid="254" grpId="17"/>
      <p:bldP build="whole" bldLvl="1" animBg="1" rev="0" advAuto="0" spid="234" grpId="13"/>
      <p:bldP build="whole" bldLvl="1" animBg="1" rev="0" advAuto="0" spid="247" grpId="18"/>
      <p:bldP build="whole" bldLvl="1" animBg="1" rev="0" advAuto="0" spid="245" grpId="12"/>
      <p:bldP build="whole" bldLvl="1" animBg="1" rev="0" advAuto="0" spid="232" grpId="7"/>
      <p:bldP build="whole" bldLvl="1" animBg="1" rev="0" advAuto="0" spid="237" grpId="3"/>
      <p:bldP build="whole" bldLvl="1" animBg="1" rev="0" advAuto="0" spid="243" grpId="4"/>
      <p:bldP build="whole" bldLvl="1" animBg="1" rev="0" advAuto="0" spid="231" grpId="5"/>
      <p:bldP build="whole" bldLvl="1" animBg="1" rev="0" advAuto="0" spid="251" grpId="8"/>
      <p:bldP build="whole" bldLvl="1" animBg="1" rev="0" advAuto="0" spid="233" grpId="10"/>
      <p:bldP build="whole" bldLvl="1" animBg="1" rev="0" advAuto="0" spid="253" grpId="11"/>
      <p:bldP build="whole" bldLvl="1" animBg="1" rev="0" advAuto="0" spid="246" grpId="15"/>
      <p:bldP build="whole" bldLvl="1" animBg="1" rev="0" advAuto="0" spid="235" grpId="16"/>
      <p:bldP build="whole" bldLvl="1" animBg="1" rev="0" advAuto="0" spid="230" grpId="2"/>
      <p:bldP build="whole" bldLvl="1" animBg="1" rev="0" advAuto="0" spid="244" grpId="9"/>
    </p:bldLst>
  </p:timing>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Espace réservé du texte 1"/>
          <p:cNvSpPr txBox="1"/>
          <p:nvPr/>
        </p:nvSpPr>
        <p:spPr>
          <a:xfrm>
            <a:off x="12614663" y="1319131"/>
            <a:ext cx="1259659" cy="15227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1871</a:t>
            </a:r>
            <a:br/>
            <a:r>
              <a:t>Meucci files a patent caveat (a statement of intention to file a patent application) for a Sound Telegraph, but it does not describe an electromagnetic telephone.</a:t>
            </a:r>
          </a:p>
        </p:txBody>
      </p:sp>
      <p:sp>
        <p:nvSpPr>
          <p:cNvPr id="259" name="Espace réservé du texte 1"/>
          <p:cNvSpPr txBox="1"/>
          <p:nvPr/>
        </p:nvSpPr>
        <p:spPr>
          <a:xfrm>
            <a:off x="13731298" y="1329966"/>
            <a:ext cx="1260001" cy="7607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1872</a:t>
            </a:r>
            <a:br/>
            <a:r>
              <a:t>Elisha Gray founds the Western Electric Manufacturing Company.</a:t>
            </a:r>
          </a:p>
        </p:txBody>
      </p:sp>
      <p:sp>
        <p:nvSpPr>
          <p:cNvPr id="260" name="Espace réservé du texte 1"/>
          <p:cNvSpPr txBox="1"/>
          <p:nvPr/>
        </p:nvSpPr>
        <p:spPr>
          <a:xfrm>
            <a:off x="13731298" y="2499244"/>
            <a:ext cx="1260001" cy="913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1872</a:t>
            </a:r>
            <a:br/>
            <a:r>
              <a:t>Professor Vanderwyde demonstrates Reis's telephone in New York.</a:t>
            </a:r>
          </a:p>
        </p:txBody>
      </p:sp>
      <p:sp>
        <p:nvSpPr>
          <p:cNvPr id="261" name="Espace réservé du texte 1"/>
          <p:cNvSpPr txBox="1"/>
          <p:nvPr/>
        </p:nvSpPr>
        <p:spPr>
          <a:xfrm>
            <a:off x="15027729" y="516417"/>
            <a:ext cx="2340001" cy="913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1873</a:t>
            </a:r>
            <a:br/>
            <a:r>
              <a:t>Thomas Edison notes varying resistance in carbon grains due to pressure, and builds a rheostat based on the principle but abandons it because of its sensitivity to vibration.</a:t>
            </a:r>
          </a:p>
        </p:txBody>
      </p:sp>
      <p:sp>
        <p:nvSpPr>
          <p:cNvPr id="262" name="Espace réservé du texte 1"/>
          <p:cNvSpPr txBox="1"/>
          <p:nvPr/>
        </p:nvSpPr>
        <p:spPr>
          <a:xfrm>
            <a:off x="15027729" y="1513614"/>
            <a:ext cx="2340001" cy="608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1874</a:t>
            </a:r>
            <a:br/>
            <a:r>
              <a:t>Gray invents an electromagnet device for transmitting musical tones. Some of his receivers use a metallic diaphragm.</a:t>
            </a:r>
          </a:p>
        </p:txBody>
      </p:sp>
      <p:sp>
        <p:nvSpPr>
          <p:cNvPr id="263" name="Espace réservé du texte 1"/>
          <p:cNvSpPr txBox="1"/>
          <p:nvPr/>
        </p:nvSpPr>
        <p:spPr>
          <a:xfrm>
            <a:off x="15027729" y="2344609"/>
            <a:ext cx="2340001" cy="455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1876</a:t>
            </a:r>
            <a:br/>
            <a:r>
              <a:t>Bell's U.S. Patent, No. 174,465 for the telephone is granted.</a:t>
            </a:r>
          </a:p>
        </p:txBody>
      </p:sp>
      <p:sp>
        <p:nvSpPr>
          <p:cNvPr id="264" name="Connecteur droit 3"/>
          <p:cNvSpPr/>
          <p:nvPr/>
        </p:nvSpPr>
        <p:spPr>
          <a:xfrm>
            <a:off x="247424" y="639056"/>
            <a:ext cx="11717565" cy="1"/>
          </a:xfrm>
          <a:prstGeom prst="line">
            <a:avLst/>
          </a:prstGeom>
          <a:ln>
            <a:solidFill>
              <a:srgbClr val="FFFFFF"/>
            </a:solidFill>
            <a:miter/>
          </a:ln>
        </p:spPr>
        <p:txBody>
          <a:bodyPr lIns="45719" rIns="45719"/>
          <a:lstStyle/>
          <a:p>
            <a:pPr/>
          </a:p>
        </p:txBody>
      </p:sp>
      <p:sp>
        <p:nvSpPr>
          <p:cNvPr id="265" name="Espace réservé du texte 1"/>
          <p:cNvSpPr txBox="1"/>
          <p:nvPr/>
        </p:nvSpPr>
        <p:spPr>
          <a:xfrm>
            <a:off x="2123056" y="88995"/>
            <a:ext cx="373060"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1900</a:t>
            </a:r>
          </a:p>
        </p:txBody>
      </p:sp>
      <p:sp>
        <p:nvSpPr>
          <p:cNvPr id="266" name="Espace réservé du texte 1"/>
          <p:cNvSpPr txBox="1"/>
          <p:nvPr/>
        </p:nvSpPr>
        <p:spPr>
          <a:xfrm>
            <a:off x="7802768" y="88995"/>
            <a:ext cx="373060" cy="1511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spcBef>
                <a:spcPts val="1000"/>
              </a:spcBef>
              <a:defRPr sz="1000">
                <a:solidFill>
                  <a:srgbClr val="FFFFFF"/>
                </a:solidFill>
                <a:latin typeface="+mn-lt"/>
                <a:ea typeface="+mn-ea"/>
                <a:cs typeface="+mn-cs"/>
                <a:sym typeface="Helvetica"/>
              </a:defRPr>
            </a:lvl1pPr>
          </a:lstStyle>
          <a:p>
            <a:pPr/>
            <a:r>
              <a:t>2000</a:t>
            </a:r>
          </a:p>
        </p:txBody>
      </p:sp>
      <p:sp>
        <p:nvSpPr>
          <p:cNvPr id="267" name="Espace réservé du texte 1"/>
          <p:cNvSpPr txBox="1"/>
          <p:nvPr/>
        </p:nvSpPr>
        <p:spPr>
          <a:xfrm>
            <a:off x="2123056" y="1715302"/>
            <a:ext cx="1620001" cy="608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1872</a:t>
            </a:r>
            <a:br/>
            <a:r>
              <a:t>Elisha Gray founds the Western Electric Manufacturing Company.</a:t>
            </a:r>
          </a:p>
        </p:txBody>
      </p:sp>
      <p:sp>
        <p:nvSpPr>
          <p:cNvPr id="268" name="Espace réservé du texte 1"/>
          <p:cNvSpPr txBox="1"/>
          <p:nvPr/>
        </p:nvSpPr>
        <p:spPr>
          <a:xfrm>
            <a:off x="2123056" y="3429000"/>
            <a:ext cx="1620001" cy="608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1872</a:t>
            </a:r>
            <a:br/>
            <a:r>
              <a:t>Professor Vanderwyde demonstrates Reis's telephone in New York.</a:t>
            </a:r>
          </a:p>
        </p:txBody>
      </p:sp>
      <p:sp>
        <p:nvSpPr>
          <p:cNvPr id="269" name="Espace réservé du texte 1"/>
          <p:cNvSpPr txBox="1"/>
          <p:nvPr/>
        </p:nvSpPr>
        <p:spPr>
          <a:xfrm>
            <a:off x="3744640" y="1715302"/>
            <a:ext cx="1620001" cy="1217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1873</a:t>
            </a:r>
            <a:br/>
            <a:r>
              <a:t>Thomas Edison notes varying resistance in carbon grains due to pressure, and builds a rheostat based on the principle but abandons it because of its sensitivity to vibration.</a:t>
            </a:r>
          </a:p>
        </p:txBody>
      </p:sp>
      <p:sp>
        <p:nvSpPr>
          <p:cNvPr id="270" name="Espace réservé du texte 1"/>
          <p:cNvSpPr txBox="1"/>
          <p:nvPr/>
        </p:nvSpPr>
        <p:spPr>
          <a:xfrm>
            <a:off x="5421695" y="1715302"/>
            <a:ext cx="1620001" cy="9131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1874</a:t>
            </a:r>
            <a:br/>
            <a:r>
              <a:t>Gray invents an electromagnet device for transmitting musical tones. Some of his receivers use a metallic diaphragm.</a:t>
            </a:r>
          </a:p>
        </p:txBody>
      </p:sp>
      <p:sp>
        <p:nvSpPr>
          <p:cNvPr id="271" name="Espace réservé du texte 1"/>
          <p:cNvSpPr txBox="1"/>
          <p:nvPr/>
        </p:nvSpPr>
        <p:spPr>
          <a:xfrm>
            <a:off x="7132590" y="1715302"/>
            <a:ext cx="1620001" cy="608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1876</a:t>
            </a:r>
            <a:br/>
            <a:r>
              <a:t>Bell's U.S. Patent, No. 174,465 for the telephone is granted.</a:t>
            </a:r>
          </a:p>
        </p:txBody>
      </p:sp>
      <p:sp>
        <p:nvSpPr>
          <p:cNvPr id="272" name="Espace réservé du texte 1"/>
          <p:cNvSpPr txBox="1"/>
          <p:nvPr/>
        </p:nvSpPr>
        <p:spPr>
          <a:xfrm>
            <a:off x="252272" y="1715302"/>
            <a:ext cx="1677901" cy="10655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1871</a:t>
            </a:r>
            <a:br/>
            <a:r>
              <a:t>Meucci files a patent caveat (a statement of intention to file a patent application) for a Sound Telegraph, but it does not describe an electromagnetic telephone.</a:t>
            </a:r>
          </a:p>
        </p:txBody>
      </p:sp>
      <p:sp>
        <p:nvSpPr>
          <p:cNvPr id="273" name="Espace réservé du texte 1"/>
          <p:cNvSpPr txBox="1"/>
          <p:nvPr/>
        </p:nvSpPr>
        <p:spPr>
          <a:xfrm>
            <a:off x="8809645" y="1715302"/>
            <a:ext cx="1620002" cy="1370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1912</a:t>
            </a:r>
            <a:br/>
            <a:r>
              <a:t>The General Post Office in the UK (GPO) took overthe operation of phone boxes and started the process ot complete standardisation. The first of the K series of kiosks appearing in 1920s with the K1</a:t>
            </a:r>
          </a:p>
        </p:txBody>
      </p:sp>
      <p:sp>
        <p:nvSpPr>
          <p:cNvPr id="274" name="Espace réservé du texte 1"/>
          <p:cNvSpPr txBox="1"/>
          <p:nvPr/>
        </p:nvSpPr>
        <p:spPr>
          <a:xfrm>
            <a:off x="10436345" y="1715302"/>
            <a:ext cx="1620001" cy="13703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200"/>
              </a:lnSpc>
              <a:spcBef>
                <a:spcPts val="1000"/>
              </a:spcBef>
              <a:defRPr sz="1000">
                <a:solidFill>
                  <a:srgbClr val="FFFFFF"/>
                </a:solidFill>
                <a:latin typeface="+mn-lt"/>
                <a:ea typeface="+mn-ea"/>
                <a:cs typeface="+mn-cs"/>
                <a:sym typeface="Helvetica"/>
              </a:defRPr>
            </a:pPr>
            <a:r>
              <a:t>2007</a:t>
            </a:r>
            <a:br/>
            <a:r>
              <a:t>The Kiosk booth "Street Talk 6" was introduced byBritish Telecom, in partnership JC Decaux. This new Boothwas free standing with a hooded pay phone on one side and a scrolling 6 advert display on the rear.</a:t>
            </a:r>
          </a:p>
        </p:txBody>
      </p:sp>
      <p:sp>
        <p:nvSpPr>
          <p:cNvPr id="275" name="Ellipse 52"/>
          <p:cNvSpPr/>
          <p:nvPr/>
        </p:nvSpPr>
        <p:spPr>
          <a:xfrm>
            <a:off x="568778"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76" name="Ellipse 53"/>
          <p:cNvSpPr/>
          <p:nvPr/>
        </p:nvSpPr>
        <p:spPr>
          <a:xfrm>
            <a:off x="638050"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77" name="Ellipse 59"/>
          <p:cNvSpPr/>
          <p:nvPr/>
        </p:nvSpPr>
        <p:spPr>
          <a:xfrm>
            <a:off x="707323"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78" name="Ellipse 60"/>
          <p:cNvSpPr/>
          <p:nvPr/>
        </p:nvSpPr>
        <p:spPr>
          <a:xfrm>
            <a:off x="776596"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79" name="Ellipse 61"/>
          <p:cNvSpPr/>
          <p:nvPr/>
        </p:nvSpPr>
        <p:spPr>
          <a:xfrm>
            <a:off x="832014"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80" name="Ellipse 62"/>
          <p:cNvSpPr/>
          <p:nvPr/>
        </p:nvSpPr>
        <p:spPr>
          <a:xfrm>
            <a:off x="2868638"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sp>
        <p:nvSpPr>
          <p:cNvPr id="281" name="Ellipse 63"/>
          <p:cNvSpPr/>
          <p:nvPr/>
        </p:nvSpPr>
        <p:spPr>
          <a:xfrm>
            <a:off x="8396602" y="567055"/>
            <a:ext cx="144001" cy="144001"/>
          </a:xfrm>
          <a:prstGeom prst="ellipse">
            <a:avLst/>
          </a:prstGeom>
          <a:solidFill>
            <a:srgbClr val="FFFFFF"/>
          </a:solidFill>
          <a:ln w="12700">
            <a:solidFill>
              <a:srgbClr val="000000"/>
            </a:solidFill>
            <a:miter/>
          </a:ln>
        </p:spPr>
        <p:txBody>
          <a:bodyPr lIns="45719" rIns="45719" anchor="ctr"/>
          <a:lstStyle/>
          <a:p>
            <a:pPr algn="ctr">
              <a:defRPr>
                <a:solidFill>
                  <a:srgbClr val="FFFFFF"/>
                </a:solidFill>
              </a:defRPr>
            </a:pPr>
          </a:p>
        </p:txBody>
      </p:sp>
      <p:pic>
        <p:nvPicPr>
          <p:cNvPr id="282" name="Image 65" descr="Image 65"/>
          <p:cNvPicPr>
            <a:picLocks noChangeAspect="1"/>
          </p:cNvPicPr>
          <p:nvPr/>
        </p:nvPicPr>
        <p:blipFill>
          <a:blip r:embed="rId2">
            <a:extLst/>
          </a:blip>
          <a:srcRect l="0" t="9374" r="0" b="7188"/>
          <a:stretch>
            <a:fillRect/>
          </a:stretch>
        </p:blipFill>
        <p:spPr>
          <a:xfrm>
            <a:off x="247424" y="2963004"/>
            <a:ext cx="1442831" cy="920465"/>
          </a:xfrm>
          <a:prstGeom prst="rect">
            <a:avLst/>
          </a:prstGeom>
          <a:ln w="12700">
            <a:miter lim="400000"/>
          </a:ln>
        </p:spPr>
      </p:pic>
      <p:pic>
        <p:nvPicPr>
          <p:cNvPr id="283" name="Image 67" descr="Image 67"/>
          <p:cNvPicPr>
            <a:picLocks noChangeAspect="1"/>
          </p:cNvPicPr>
          <p:nvPr/>
        </p:nvPicPr>
        <p:blipFill>
          <a:blip r:embed="rId3">
            <a:extLst/>
          </a:blip>
          <a:stretch>
            <a:fillRect/>
          </a:stretch>
        </p:blipFill>
        <p:spPr>
          <a:xfrm>
            <a:off x="2123056" y="2460443"/>
            <a:ext cx="1442832" cy="844782"/>
          </a:xfrm>
          <a:prstGeom prst="rect">
            <a:avLst/>
          </a:prstGeom>
          <a:ln w="12700">
            <a:miter lim="400000"/>
          </a:ln>
        </p:spPr>
      </p:pic>
      <p:pic>
        <p:nvPicPr>
          <p:cNvPr id="284" name="Image 72" descr="Image 72"/>
          <p:cNvPicPr>
            <a:picLocks noChangeAspect="1"/>
          </p:cNvPicPr>
          <p:nvPr/>
        </p:nvPicPr>
        <p:blipFill>
          <a:blip r:embed="rId4">
            <a:extLst/>
          </a:blip>
          <a:stretch>
            <a:fillRect/>
          </a:stretch>
        </p:blipFill>
        <p:spPr>
          <a:xfrm>
            <a:off x="5433245" y="2806274"/>
            <a:ext cx="1608452" cy="1455045"/>
          </a:xfrm>
          <a:prstGeom prst="rect">
            <a:avLst/>
          </a:prstGeom>
          <a:ln w="12700">
            <a:miter lim="400000"/>
          </a:ln>
        </p:spPr>
      </p:pic>
      <p:pic>
        <p:nvPicPr>
          <p:cNvPr id="285" name="Image 74" descr="Image 74"/>
          <p:cNvPicPr>
            <a:picLocks noChangeAspect="1"/>
          </p:cNvPicPr>
          <p:nvPr/>
        </p:nvPicPr>
        <p:blipFill>
          <a:blip r:embed="rId5">
            <a:extLst/>
          </a:blip>
          <a:stretch>
            <a:fillRect/>
          </a:stretch>
        </p:blipFill>
        <p:spPr>
          <a:xfrm>
            <a:off x="7152513" y="2412665"/>
            <a:ext cx="1538678" cy="2242261"/>
          </a:xfrm>
          <a:prstGeom prst="rect">
            <a:avLst/>
          </a:prstGeom>
          <a:ln w="12700">
            <a:miter lim="400000"/>
          </a:ln>
        </p:spPr>
      </p:pic>
      <p:pic>
        <p:nvPicPr>
          <p:cNvPr id="286" name="Image 76" descr="Image 76"/>
          <p:cNvPicPr>
            <a:picLocks noChangeAspect="1"/>
          </p:cNvPicPr>
          <p:nvPr/>
        </p:nvPicPr>
        <p:blipFill>
          <a:blip r:embed="rId6">
            <a:extLst/>
          </a:blip>
          <a:srcRect l="5166" t="5223" r="3929" b="0"/>
          <a:stretch>
            <a:fillRect/>
          </a:stretch>
        </p:blipFill>
        <p:spPr>
          <a:xfrm>
            <a:off x="8829570" y="3254170"/>
            <a:ext cx="1538677" cy="2466607"/>
          </a:xfrm>
          <a:prstGeom prst="rect">
            <a:avLst/>
          </a:prstGeom>
          <a:ln w="12700">
            <a:miter lim="400000"/>
          </a:ln>
        </p:spPr>
      </p:pic>
      <p:pic>
        <p:nvPicPr>
          <p:cNvPr id="287" name="Image 78" descr="Image 78"/>
          <p:cNvPicPr>
            <a:picLocks noChangeAspect="1"/>
          </p:cNvPicPr>
          <p:nvPr/>
        </p:nvPicPr>
        <p:blipFill>
          <a:blip r:embed="rId7">
            <a:extLst/>
          </a:blip>
          <a:stretch>
            <a:fillRect/>
          </a:stretch>
        </p:blipFill>
        <p:spPr>
          <a:xfrm>
            <a:off x="10458378" y="3305224"/>
            <a:ext cx="1486197" cy="251438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75"/>
                                        </p:tgtEl>
                                        <p:attrNameLst>
                                          <p:attrName>style.visibility</p:attrName>
                                        </p:attrNameLst>
                                      </p:cBhvr>
                                      <p:to>
                                        <p:strVal val="visible"/>
                                      </p:to>
                                    </p:set>
                                  </p:childTnLst>
                                </p:cTn>
                              </p:par>
                            </p:childTnLst>
                          </p:cTn>
                        </p:par>
                        <p:par>
                          <p:cTn id="7" fill="hold">
                            <p:stCondLst>
                              <p:cond delay="0"/>
                            </p:stCondLst>
                            <p:childTnLst>
                              <p:par>
                                <p:cTn id="8" presetClass="entr" nodeType="afterEffect" presetSubtype="0" presetID="1" grpId="2" fill="hold">
                                  <p:stCondLst>
                                    <p:cond delay="0"/>
                                  </p:stCondLst>
                                  <p:iterate type="el" backwards="0">
                                    <p:tmAbs val="0"/>
                                  </p:iterate>
                                  <p:childTnLst>
                                    <p:set>
                                      <p:cBhvr>
                                        <p:cTn id="9" fill="hold"/>
                                        <p:tgtEl>
                                          <p:spTgt spid="272"/>
                                        </p:tgtEl>
                                        <p:attrNameLst>
                                          <p:attrName>style.visibility</p:attrName>
                                        </p:attrNameLst>
                                      </p:cBhvr>
                                      <p:to>
                                        <p:strVal val="visible"/>
                                      </p:to>
                                    </p:set>
                                  </p:childTnLst>
                                </p:cTn>
                              </p:par>
                            </p:childTnLst>
                          </p:cTn>
                        </p:par>
                        <p:par>
                          <p:cTn id="10" fill="hold">
                            <p:stCondLst>
                              <p:cond delay="0"/>
                            </p:stCondLst>
                            <p:childTnLst>
                              <p:par>
                                <p:cTn id="11" presetClass="entr" nodeType="afterEffect" presetSubtype="0" presetID="1" grpId="3" fill="hold">
                                  <p:stCondLst>
                                    <p:cond delay="0"/>
                                  </p:stCondLst>
                                  <p:iterate type="el" backwards="0">
                                    <p:tmAbs val="0"/>
                                  </p:iterate>
                                  <p:childTnLst>
                                    <p:set>
                                      <p:cBhvr>
                                        <p:cTn id="12" fill="hold"/>
                                        <p:tgtEl>
                                          <p:spTgt spid="28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4" fill="hold">
                                  <p:stCondLst>
                                    <p:cond delay="0"/>
                                  </p:stCondLst>
                                  <p:iterate type="el" backwards="0">
                                    <p:tmAbs val="0"/>
                                  </p:iterate>
                                  <p:childTnLst>
                                    <p:set>
                                      <p:cBhvr>
                                        <p:cTn id="16" fill="hold"/>
                                        <p:tgtEl>
                                          <p:spTgt spid="276"/>
                                        </p:tgtEl>
                                        <p:attrNameLst>
                                          <p:attrName>style.visibility</p:attrName>
                                        </p:attrNameLst>
                                      </p:cBhvr>
                                      <p:to>
                                        <p:strVal val="visible"/>
                                      </p:to>
                                    </p:set>
                                  </p:childTnLst>
                                </p:cTn>
                              </p:par>
                            </p:childTnLst>
                          </p:cTn>
                        </p:par>
                        <p:par>
                          <p:cTn id="17" fill="hold">
                            <p:stCondLst>
                              <p:cond delay="0"/>
                            </p:stCondLst>
                            <p:childTnLst>
                              <p:par>
                                <p:cTn id="18" presetClass="entr" nodeType="afterEffect" presetSubtype="0" presetID="1" grpId="5" fill="hold">
                                  <p:stCondLst>
                                    <p:cond delay="0"/>
                                  </p:stCondLst>
                                  <p:iterate type="el" backwards="0">
                                    <p:tmAbs val="0"/>
                                  </p:iterate>
                                  <p:childTnLst>
                                    <p:set>
                                      <p:cBhvr>
                                        <p:cTn id="19" fill="hold"/>
                                        <p:tgtEl>
                                          <p:spTgt spid="267"/>
                                        </p:tgtEl>
                                        <p:attrNameLst>
                                          <p:attrName>style.visibility</p:attrName>
                                        </p:attrNameLst>
                                      </p:cBhvr>
                                      <p:to>
                                        <p:strVal val="visible"/>
                                      </p:to>
                                    </p:set>
                                  </p:childTnLst>
                                </p:cTn>
                              </p:par>
                            </p:childTnLst>
                          </p:cTn>
                        </p:par>
                        <p:par>
                          <p:cTn id="20" fill="hold">
                            <p:stCondLst>
                              <p:cond delay="0"/>
                            </p:stCondLst>
                            <p:childTnLst>
                              <p:par>
                                <p:cTn id="21" presetClass="entr" nodeType="afterEffect" presetSubtype="0" presetID="1" grpId="6" fill="hold">
                                  <p:stCondLst>
                                    <p:cond delay="0"/>
                                  </p:stCondLst>
                                  <p:iterate type="el" backwards="0">
                                    <p:tmAbs val="0"/>
                                  </p:iterate>
                                  <p:childTnLst>
                                    <p:set>
                                      <p:cBhvr>
                                        <p:cTn id="22" fill="hold"/>
                                        <p:tgtEl>
                                          <p:spTgt spid="28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0" presetID="1" grpId="7" fill="hold">
                                  <p:stCondLst>
                                    <p:cond delay="0"/>
                                  </p:stCondLst>
                                  <p:iterate type="el" backwards="0">
                                    <p:tmAbs val="0"/>
                                  </p:iterate>
                                  <p:childTnLst>
                                    <p:set>
                                      <p:cBhvr>
                                        <p:cTn id="26" fill="hold"/>
                                        <p:tgtEl>
                                          <p:spTgt spid="26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Class="entr" nodeType="clickEffect" presetSubtype="0" presetID="1" grpId="8" fill="hold">
                                  <p:stCondLst>
                                    <p:cond delay="0"/>
                                  </p:stCondLst>
                                  <p:iterate type="el" backwards="0">
                                    <p:tmAbs val="0"/>
                                  </p:iterate>
                                  <p:childTnLst>
                                    <p:set>
                                      <p:cBhvr>
                                        <p:cTn id="30" fill="hold"/>
                                        <p:tgtEl>
                                          <p:spTgt spid="277"/>
                                        </p:tgtEl>
                                        <p:attrNameLst>
                                          <p:attrName>style.visibility</p:attrName>
                                        </p:attrNameLst>
                                      </p:cBhvr>
                                      <p:to>
                                        <p:strVal val="visible"/>
                                      </p:to>
                                    </p:set>
                                  </p:childTnLst>
                                </p:cTn>
                              </p:par>
                            </p:childTnLst>
                          </p:cTn>
                        </p:par>
                        <p:par>
                          <p:cTn id="31" fill="hold">
                            <p:stCondLst>
                              <p:cond delay="0"/>
                            </p:stCondLst>
                            <p:childTnLst>
                              <p:par>
                                <p:cTn id="32" presetClass="entr" nodeType="afterEffect" presetSubtype="0" presetID="1" grpId="9" fill="hold">
                                  <p:stCondLst>
                                    <p:cond delay="0"/>
                                  </p:stCondLst>
                                  <p:iterate type="el" backwards="0">
                                    <p:tmAbs val="0"/>
                                  </p:iterate>
                                  <p:childTnLst>
                                    <p:set>
                                      <p:cBhvr>
                                        <p:cTn id="33" fill="hold"/>
                                        <p:tgtEl>
                                          <p:spTgt spid="26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Class="entr" nodeType="clickEffect" presetSubtype="0" presetID="1" grpId="10" fill="hold">
                                  <p:stCondLst>
                                    <p:cond delay="0"/>
                                  </p:stCondLst>
                                  <p:iterate type="el" backwards="0">
                                    <p:tmAbs val="0"/>
                                  </p:iterate>
                                  <p:childTnLst>
                                    <p:set>
                                      <p:cBhvr>
                                        <p:cTn id="37" fill="hold"/>
                                        <p:tgtEl>
                                          <p:spTgt spid="278"/>
                                        </p:tgtEl>
                                        <p:attrNameLst>
                                          <p:attrName>style.visibility</p:attrName>
                                        </p:attrNameLst>
                                      </p:cBhvr>
                                      <p:to>
                                        <p:strVal val="visible"/>
                                      </p:to>
                                    </p:set>
                                  </p:childTnLst>
                                </p:cTn>
                              </p:par>
                            </p:childTnLst>
                          </p:cTn>
                        </p:par>
                        <p:par>
                          <p:cTn id="38" fill="hold">
                            <p:stCondLst>
                              <p:cond delay="0"/>
                            </p:stCondLst>
                            <p:childTnLst>
                              <p:par>
                                <p:cTn id="39" presetClass="entr" nodeType="afterEffect" presetSubtype="0" presetID="1" grpId="11" fill="hold">
                                  <p:stCondLst>
                                    <p:cond delay="0"/>
                                  </p:stCondLst>
                                  <p:iterate type="el" backwards="0">
                                    <p:tmAbs val="0"/>
                                  </p:iterate>
                                  <p:childTnLst>
                                    <p:set>
                                      <p:cBhvr>
                                        <p:cTn id="40" fill="hold"/>
                                        <p:tgtEl>
                                          <p:spTgt spid="270"/>
                                        </p:tgtEl>
                                        <p:attrNameLst>
                                          <p:attrName>style.visibility</p:attrName>
                                        </p:attrNameLst>
                                      </p:cBhvr>
                                      <p:to>
                                        <p:strVal val="visible"/>
                                      </p:to>
                                    </p:set>
                                  </p:childTnLst>
                                </p:cTn>
                              </p:par>
                            </p:childTnLst>
                          </p:cTn>
                        </p:par>
                        <p:par>
                          <p:cTn id="41" fill="hold">
                            <p:stCondLst>
                              <p:cond delay="0"/>
                            </p:stCondLst>
                            <p:childTnLst>
                              <p:par>
                                <p:cTn id="42" presetClass="entr" nodeType="afterEffect" presetSubtype="0" presetID="1" grpId="12" fill="hold">
                                  <p:stCondLst>
                                    <p:cond delay="0"/>
                                  </p:stCondLst>
                                  <p:iterate type="el" backwards="0">
                                    <p:tmAbs val="0"/>
                                  </p:iterate>
                                  <p:childTnLst>
                                    <p:set>
                                      <p:cBhvr>
                                        <p:cTn id="43" fill="hold"/>
                                        <p:tgtEl>
                                          <p:spTgt spid="284"/>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Class="entr" nodeType="clickEffect" presetSubtype="0" presetID="1" grpId="13" fill="hold">
                                  <p:stCondLst>
                                    <p:cond delay="0"/>
                                  </p:stCondLst>
                                  <p:iterate type="el" backwards="0">
                                    <p:tmAbs val="0"/>
                                  </p:iterate>
                                  <p:childTnLst>
                                    <p:set>
                                      <p:cBhvr>
                                        <p:cTn id="47" fill="hold"/>
                                        <p:tgtEl>
                                          <p:spTgt spid="279"/>
                                        </p:tgtEl>
                                        <p:attrNameLst>
                                          <p:attrName>style.visibility</p:attrName>
                                        </p:attrNameLst>
                                      </p:cBhvr>
                                      <p:to>
                                        <p:strVal val="visible"/>
                                      </p:to>
                                    </p:set>
                                  </p:childTnLst>
                                </p:cTn>
                              </p:par>
                            </p:childTnLst>
                          </p:cTn>
                        </p:par>
                        <p:par>
                          <p:cTn id="48" fill="hold">
                            <p:stCondLst>
                              <p:cond delay="0"/>
                            </p:stCondLst>
                            <p:childTnLst>
                              <p:par>
                                <p:cTn id="49" presetClass="entr" nodeType="afterEffect" presetSubtype="0" presetID="1" grpId="14" fill="hold">
                                  <p:stCondLst>
                                    <p:cond delay="0"/>
                                  </p:stCondLst>
                                  <p:iterate type="el" backwards="0">
                                    <p:tmAbs val="0"/>
                                  </p:iterate>
                                  <p:childTnLst>
                                    <p:set>
                                      <p:cBhvr>
                                        <p:cTn id="50" fill="hold"/>
                                        <p:tgtEl>
                                          <p:spTgt spid="271"/>
                                        </p:tgtEl>
                                        <p:attrNameLst>
                                          <p:attrName>style.visibility</p:attrName>
                                        </p:attrNameLst>
                                      </p:cBhvr>
                                      <p:to>
                                        <p:strVal val="visible"/>
                                      </p:to>
                                    </p:set>
                                  </p:childTnLst>
                                </p:cTn>
                              </p:par>
                            </p:childTnLst>
                          </p:cTn>
                        </p:par>
                        <p:par>
                          <p:cTn id="51" fill="hold">
                            <p:stCondLst>
                              <p:cond delay="0"/>
                            </p:stCondLst>
                            <p:childTnLst>
                              <p:par>
                                <p:cTn id="52" presetClass="entr" nodeType="afterEffect" presetSubtype="0" presetID="1" grpId="15" fill="hold">
                                  <p:stCondLst>
                                    <p:cond delay="0"/>
                                  </p:stCondLst>
                                  <p:iterate type="el" backwards="0">
                                    <p:tmAbs val="0"/>
                                  </p:iterate>
                                  <p:childTnLst>
                                    <p:set>
                                      <p:cBhvr>
                                        <p:cTn id="53" fill="hold"/>
                                        <p:tgtEl>
                                          <p:spTgt spid="285"/>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Class="entr" nodeType="clickEffect" presetSubtype="0" presetID="1" grpId="16" fill="hold">
                                  <p:stCondLst>
                                    <p:cond delay="0"/>
                                  </p:stCondLst>
                                  <p:iterate type="el" backwards="0">
                                    <p:tmAbs val="0"/>
                                  </p:iterate>
                                  <p:childTnLst>
                                    <p:set>
                                      <p:cBhvr>
                                        <p:cTn id="57" fill="hold"/>
                                        <p:tgtEl>
                                          <p:spTgt spid="280"/>
                                        </p:tgtEl>
                                        <p:attrNameLst>
                                          <p:attrName>style.visibility</p:attrName>
                                        </p:attrNameLst>
                                      </p:cBhvr>
                                      <p:to>
                                        <p:strVal val="visible"/>
                                      </p:to>
                                    </p:set>
                                  </p:childTnLst>
                                </p:cTn>
                              </p:par>
                            </p:childTnLst>
                          </p:cTn>
                        </p:par>
                        <p:par>
                          <p:cTn id="58" fill="hold">
                            <p:stCondLst>
                              <p:cond delay="0"/>
                            </p:stCondLst>
                            <p:childTnLst>
                              <p:par>
                                <p:cTn id="59" presetClass="entr" nodeType="afterEffect" presetSubtype="0" presetID="1" grpId="17" fill="hold">
                                  <p:stCondLst>
                                    <p:cond delay="0"/>
                                  </p:stCondLst>
                                  <p:iterate type="el" backwards="0">
                                    <p:tmAbs val="0"/>
                                  </p:iterate>
                                  <p:childTnLst>
                                    <p:set>
                                      <p:cBhvr>
                                        <p:cTn id="60" fill="hold"/>
                                        <p:tgtEl>
                                          <p:spTgt spid="273"/>
                                        </p:tgtEl>
                                        <p:attrNameLst>
                                          <p:attrName>style.visibility</p:attrName>
                                        </p:attrNameLst>
                                      </p:cBhvr>
                                      <p:to>
                                        <p:strVal val="visible"/>
                                      </p:to>
                                    </p:set>
                                  </p:childTnLst>
                                </p:cTn>
                              </p:par>
                            </p:childTnLst>
                          </p:cTn>
                        </p:par>
                        <p:par>
                          <p:cTn id="61" fill="hold">
                            <p:stCondLst>
                              <p:cond delay="0"/>
                            </p:stCondLst>
                            <p:childTnLst>
                              <p:par>
                                <p:cTn id="62" presetClass="entr" nodeType="afterEffect" presetSubtype="0" presetID="1" grpId="18" fill="hold">
                                  <p:stCondLst>
                                    <p:cond delay="0"/>
                                  </p:stCondLst>
                                  <p:iterate type="el" backwards="0">
                                    <p:tmAbs val="0"/>
                                  </p:iterate>
                                  <p:childTnLst>
                                    <p:set>
                                      <p:cBhvr>
                                        <p:cTn id="63" fill="hold"/>
                                        <p:tgtEl>
                                          <p:spTgt spid="28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Class="entr" nodeType="clickEffect" presetSubtype="0" presetID="1" grpId="19" fill="hold">
                                  <p:stCondLst>
                                    <p:cond delay="0"/>
                                  </p:stCondLst>
                                  <p:iterate type="el" backwards="0">
                                    <p:tmAbs val="0"/>
                                  </p:iterate>
                                  <p:childTnLst>
                                    <p:set>
                                      <p:cBhvr>
                                        <p:cTn id="67" fill="hold"/>
                                        <p:tgtEl>
                                          <p:spTgt spid="281"/>
                                        </p:tgtEl>
                                        <p:attrNameLst>
                                          <p:attrName>style.visibility</p:attrName>
                                        </p:attrNameLst>
                                      </p:cBhvr>
                                      <p:to>
                                        <p:strVal val="visible"/>
                                      </p:to>
                                    </p:set>
                                  </p:childTnLst>
                                </p:cTn>
                              </p:par>
                            </p:childTnLst>
                          </p:cTn>
                        </p:par>
                        <p:par>
                          <p:cTn id="68" fill="hold">
                            <p:stCondLst>
                              <p:cond delay="0"/>
                            </p:stCondLst>
                            <p:childTnLst>
                              <p:par>
                                <p:cTn id="69" presetClass="entr" nodeType="afterEffect" presetSubtype="0" presetID="1" grpId="20" fill="hold">
                                  <p:stCondLst>
                                    <p:cond delay="0"/>
                                  </p:stCondLst>
                                  <p:iterate type="el" backwards="0">
                                    <p:tmAbs val="0"/>
                                  </p:iterate>
                                  <p:childTnLst>
                                    <p:set>
                                      <p:cBhvr>
                                        <p:cTn id="70" fill="hold"/>
                                        <p:tgtEl>
                                          <p:spTgt spid="274"/>
                                        </p:tgtEl>
                                        <p:attrNameLst>
                                          <p:attrName>style.visibility</p:attrName>
                                        </p:attrNameLst>
                                      </p:cBhvr>
                                      <p:to>
                                        <p:strVal val="visible"/>
                                      </p:to>
                                    </p:set>
                                  </p:childTnLst>
                                </p:cTn>
                              </p:par>
                            </p:childTnLst>
                          </p:cTn>
                        </p:par>
                        <p:par>
                          <p:cTn id="71" fill="hold">
                            <p:stCondLst>
                              <p:cond delay="0"/>
                            </p:stCondLst>
                            <p:childTnLst>
                              <p:par>
                                <p:cTn id="72" presetClass="entr" nodeType="afterEffect" presetSubtype="0" presetID="1" grpId="21" fill="hold">
                                  <p:stCondLst>
                                    <p:cond delay="0"/>
                                  </p:stCondLst>
                                  <p:iterate type="el" backwards="0">
                                    <p:tmAbs val="0"/>
                                  </p:iterate>
                                  <p:childTnLst>
                                    <p:set>
                                      <p:cBhvr>
                                        <p:cTn id="73" fill="hold"/>
                                        <p:tgtEl>
                                          <p:spTgt spid="28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0" grpId="16"/>
      <p:bldP build="whole" bldLvl="1" animBg="1" rev="0" advAuto="0" spid="287" grpId="21"/>
      <p:bldP build="whole" bldLvl="1" animBg="1" rev="0" advAuto="0" spid="267" grpId="5"/>
      <p:bldP build="whole" bldLvl="1" animBg="1" rev="0" advAuto="0" spid="276" grpId="4"/>
      <p:bldP build="whole" bldLvl="1" animBg="1" rev="0" advAuto="0" spid="279" grpId="13"/>
      <p:bldP build="whole" bldLvl="1" animBg="1" rev="0" advAuto="0" spid="285" grpId="15"/>
      <p:bldP build="whole" bldLvl="1" animBg="1" rev="0" advAuto="0" spid="269" grpId="9"/>
      <p:bldP build="whole" bldLvl="1" animBg="1" rev="0" advAuto="0" spid="272" grpId="2"/>
      <p:bldP build="whole" bldLvl="1" animBg="1" rev="0" advAuto="0" spid="277" grpId="8"/>
      <p:bldP build="whole" bldLvl="1" animBg="1" rev="0" advAuto="0" spid="274" grpId="20"/>
      <p:bldP build="whole" bldLvl="1" animBg="1" rev="0" advAuto="0" spid="282" grpId="3"/>
      <p:bldP build="whole" bldLvl="1" animBg="1" rev="0" advAuto="0" spid="270" grpId="11"/>
      <p:bldP build="whole" bldLvl="1" animBg="1" rev="0" advAuto="0" spid="275" grpId="1"/>
      <p:bldP build="whole" bldLvl="1" animBg="1" rev="0" advAuto="0" spid="273" grpId="17"/>
      <p:bldP build="whole" bldLvl="1" animBg="1" rev="0" advAuto="0" spid="281" grpId="19"/>
      <p:bldP build="whole" bldLvl="1" animBg="1" rev="0" advAuto="0" spid="268" grpId="7"/>
      <p:bldP build="whole" bldLvl="1" animBg="1" rev="0" advAuto="0" spid="283" grpId="6"/>
      <p:bldP build="whole" bldLvl="1" animBg="1" rev="0" advAuto="0" spid="278" grpId="10"/>
      <p:bldP build="whole" bldLvl="1" animBg="1" rev="0" advAuto="0" spid="286" grpId="18"/>
      <p:bldP build="whole" bldLvl="1" animBg="1" rev="0" advAuto="0" spid="284" grpId="12"/>
      <p:bldP build="whole" bldLvl="1" animBg="1" rev="0" advAuto="0" spid="271" grpId="14"/>
    </p:bldLst>
  </p:timing>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9" name="Counterfactual Presentation-21.png" descr="Counterfactual Presentation-21.png"/>
          <p:cNvPicPr>
            <a:picLocks noChangeAspect="1"/>
          </p:cNvPicPr>
          <p:nvPr>
            <p:ph type="pic" idx="21"/>
          </p:nvPr>
        </p:nvPicPr>
        <p:blipFill>
          <a:blip r:embed="rId3">
            <a:extLst/>
          </a:blip>
          <a:srcRect l="0" t="0" r="0" b="0"/>
          <a:stretch>
            <a:fillRect/>
          </a:stretch>
        </p:blipFill>
        <p:spPr>
          <a:xfrm>
            <a:off x="2168971" y="225424"/>
            <a:ext cx="7854060" cy="4441375"/>
          </a:xfrm>
          <a:prstGeom prst="rect">
            <a:avLst/>
          </a:prstGeom>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3" name="Counterfactual Presentation-22.png" descr="Counterfactual Presentation-22.png"/>
          <p:cNvPicPr>
            <a:picLocks noChangeAspect="1"/>
          </p:cNvPicPr>
          <p:nvPr>
            <p:ph type="pic" idx="21"/>
          </p:nvPr>
        </p:nvPicPr>
        <p:blipFill>
          <a:blip r:embed="rId3">
            <a:extLst/>
          </a:blip>
          <a:srcRect l="0" t="16208" r="0" b="16208"/>
          <a:stretch>
            <a:fillRect/>
          </a:stretch>
        </p:blipFill>
        <p:spPr>
          <a:xfrm>
            <a:off x="261809" y="225425"/>
            <a:ext cx="11566783" cy="4402931"/>
          </a:xfrm>
          <a:prstGeom prst="rect">
            <a:avLst/>
          </a:prstGeom>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Espace réservé du texte 1"/>
          <p:cNvSpPr txBox="1"/>
          <p:nvPr>
            <p:ph type="body" idx="1"/>
          </p:nvPr>
        </p:nvSpPr>
        <p:spPr>
          <a:xfrm>
            <a:off x="247424" y="157841"/>
            <a:ext cx="8199891" cy="4192487"/>
          </a:xfrm>
          <a:prstGeom prst="rect">
            <a:avLst/>
          </a:prstGeom>
        </p:spPr>
        <p:txBody>
          <a:bodyPr/>
          <a:lstStyle/>
          <a:p>
            <a:pPr>
              <a:defRPr i="1"/>
            </a:pPr>
            <a:r>
              <a:t>New Scottish Enlightenment </a:t>
            </a:r>
          </a:p>
          <a:p>
            <a:pPr/>
            <a:r>
              <a:t>Mohammed Ali, 2014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01" name="Counterfactual Presentation-24.png" descr="Counterfactual Presentation-24.png"/>
          <p:cNvPicPr>
            <a:picLocks noChangeAspect="1"/>
          </p:cNvPicPr>
          <p:nvPr>
            <p:ph type="pic" idx="21"/>
          </p:nvPr>
        </p:nvPicPr>
        <p:blipFill>
          <a:blip r:embed="rId3">
            <a:extLst/>
          </a:blip>
          <a:srcRect l="0" t="0" r="0" b="0"/>
          <a:stretch>
            <a:fillRect/>
          </a:stretch>
        </p:blipFill>
        <p:spPr>
          <a:xfrm>
            <a:off x="4493766" y="225425"/>
            <a:ext cx="3102869" cy="4402931"/>
          </a:xfrm>
          <a:prstGeom prst="rect">
            <a:avLst/>
          </a:prstGeom>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05" name="Counterfactual Presentation-25.png" descr="Counterfactual Presentation-25.png"/>
          <p:cNvPicPr>
            <a:picLocks noChangeAspect="1"/>
          </p:cNvPicPr>
          <p:nvPr>
            <p:ph type="pic" idx="21"/>
          </p:nvPr>
        </p:nvPicPr>
        <p:blipFill>
          <a:blip r:embed="rId3">
            <a:extLst/>
          </a:blip>
          <a:srcRect l="0" t="0" r="0" b="0"/>
          <a:stretch>
            <a:fillRect/>
          </a:stretch>
        </p:blipFill>
        <p:spPr>
          <a:xfrm>
            <a:off x="2717238" y="225425"/>
            <a:ext cx="6757524" cy="4402931"/>
          </a:xfrm>
          <a:prstGeom prst="rect">
            <a:avLst/>
          </a:prstGeom>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09" name="Counterfactual Presentation-26.png" descr="Counterfactual Presentation-26.png"/>
          <p:cNvPicPr>
            <a:picLocks noChangeAspect="1"/>
          </p:cNvPicPr>
          <p:nvPr>
            <p:ph type="pic" idx="21"/>
          </p:nvPr>
        </p:nvPicPr>
        <p:blipFill>
          <a:blip r:embed="rId3">
            <a:extLst/>
          </a:blip>
          <a:srcRect l="0" t="0" r="0" b="0"/>
          <a:stretch>
            <a:fillRect/>
          </a:stretch>
        </p:blipFill>
        <p:spPr>
          <a:xfrm>
            <a:off x="4494483" y="225425"/>
            <a:ext cx="3101436" cy="4402931"/>
          </a:xfrm>
          <a:prstGeom prst="rect">
            <a:avLst/>
          </a:prstGeom>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3" name="Counterfactual Presentation-27.png" descr="Counterfactual Presentation-27.png"/>
          <p:cNvPicPr>
            <a:picLocks noChangeAspect="1"/>
          </p:cNvPicPr>
          <p:nvPr>
            <p:ph type="pic" idx="21"/>
          </p:nvPr>
        </p:nvPicPr>
        <p:blipFill>
          <a:blip r:embed="rId3">
            <a:extLst/>
          </a:blip>
          <a:srcRect l="0" t="0" r="0" b="0"/>
          <a:stretch>
            <a:fillRect/>
          </a:stretch>
        </p:blipFill>
        <p:spPr>
          <a:xfrm>
            <a:off x="3088191" y="225425"/>
            <a:ext cx="5914020" cy="4402931"/>
          </a:xfrm>
          <a:prstGeom prst="rect">
            <a:avLst/>
          </a:prstGeom>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7" name="Counterfactual Presentation-28.png" descr="Counterfactual Presentation-28.png"/>
          <p:cNvPicPr>
            <a:picLocks noChangeAspect="1"/>
          </p:cNvPicPr>
          <p:nvPr>
            <p:ph type="pic" idx="21"/>
          </p:nvPr>
        </p:nvPicPr>
        <p:blipFill>
          <a:blip r:embed="rId3">
            <a:extLst/>
          </a:blip>
          <a:srcRect l="0" t="0" r="0" b="0"/>
          <a:stretch>
            <a:fillRect/>
          </a:stretch>
        </p:blipFill>
        <p:spPr>
          <a:xfrm>
            <a:off x="4491691" y="225425"/>
            <a:ext cx="3107019" cy="4402931"/>
          </a:xfrm>
          <a:prstGeom prst="rect">
            <a:avLst/>
          </a:prstGeom>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1" name="Counterfactual Presentation-29.png" descr="Counterfactual Presentation-29.png"/>
          <p:cNvPicPr>
            <a:picLocks noChangeAspect="1"/>
          </p:cNvPicPr>
          <p:nvPr>
            <p:ph type="pic" idx="21"/>
          </p:nvPr>
        </p:nvPicPr>
        <p:blipFill>
          <a:blip r:embed="rId3">
            <a:extLst/>
          </a:blip>
          <a:srcRect l="0" t="0" r="0" b="0"/>
          <a:stretch>
            <a:fillRect/>
          </a:stretch>
        </p:blipFill>
        <p:spPr>
          <a:xfrm>
            <a:off x="2696612" y="225425"/>
            <a:ext cx="6697178" cy="4402931"/>
          </a:xfrm>
          <a:prstGeom prst="rect">
            <a:avLst/>
          </a:prstGeom>
        </p:spPr>
      </p:pic>
      <p:sp>
        <p:nvSpPr>
          <p:cNvPr id="322" name="Espace réservé du texte 2"/>
          <p:cNvSpPr txBox="1"/>
          <p:nvPr>
            <p:ph type="body" sz="quarter" idx="1"/>
          </p:nvPr>
        </p:nvSpPr>
        <p:spPr>
          <a:xfrm>
            <a:off x="247424" y="4932217"/>
            <a:ext cx="11717564" cy="1197120"/>
          </a:xfrm>
          <a:prstGeom prst="rect">
            <a:avLst/>
          </a:prstGeom>
        </p:spPr>
        <p:txBody>
          <a:bodyPr/>
          <a:lstStyle/>
          <a:p>
            <a:pPr defTabSz="457200">
              <a:spcBef>
                <a:spcPts val="0"/>
              </a:spcBef>
              <a:defRPr b="0" sz="1050">
                <a:latin typeface="Arial"/>
                <a:ea typeface="Arial"/>
                <a:cs typeface="Arial"/>
                <a:sym typeface="Arial"/>
              </a:defRPr>
            </a:pPr>
            <a:r>
              <a:t>Domestic Fusion Reactor, from Third Millennium Prize, 2000, </a:t>
            </a:r>
            <a:br/>
            <a:r>
              <a:t>A New Scottish Enlightenment, Part III, 2014 </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6" name="Espace réservé du texte 1"/>
          <p:cNvSpPr txBox="1"/>
          <p:nvPr>
            <p:ph type="body" idx="1"/>
          </p:nvPr>
        </p:nvSpPr>
        <p:spPr>
          <a:xfrm>
            <a:off x="247424" y="157841"/>
            <a:ext cx="8199891" cy="4192487"/>
          </a:xfrm>
          <a:prstGeom prst="rect">
            <a:avLst/>
          </a:prstGeom>
        </p:spPr>
        <p:txBody>
          <a:bodyPr/>
          <a:lstStyle/>
          <a:p>
            <a:pPr>
              <a:defRPr i="1"/>
            </a:pPr>
            <a:r>
              <a:t>Attenborough Design Group </a:t>
            </a:r>
          </a:p>
          <a:p>
            <a:pPr/>
            <a:r>
              <a:t>James Chambers, 2010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0" name="Counterfactual Presentation-31.png" descr="Counterfactual Presentation-31.png"/>
          <p:cNvPicPr>
            <a:picLocks noChangeAspect="1"/>
          </p:cNvPicPr>
          <p:nvPr>
            <p:ph type="pic" idx="21"/>
          </p:nvPr>
        </p:nvPicPr>
        <p:blipFill>
          <a:blip r:embed="rId3">
            <a:extLst/>
          </a:blip>
          <a:srcRect l="0" t="0" r="0" b="0"/>
          <a:stretch>
            <a:fillRect/>
          </a:stretch>
        </p:blipFill>
        <p:spPr>
          <a:xfrm>
            <a:off x="2740129" y="225425"/>
            <a:ext cx="6610144" cy="4402931"/>
          </a:xfrm>
          <a:prstGeom prst="rect">
            <a:avLst/>
          </a:prstGeom>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4" name="Counterfactual Presentation-32.png" descr="Counterfactual Presentation-32.png"/>
          <p:cNvPicPr>
            <a:picLocks noChangeAspect="1"/>
          </p:cNvPicPr>
          <p:nvPr>
            <p:ph type="pic" idx="21"/>
          </p:nvPr>
        </p:nvPicPr>
        <p:blipFill>
          <a:blip r:embed="rId3">
            <a:extLst/>
          </a:blip>
          <a:srcRect l="16670" t="9440" r="17247" b="57226"/>
          <a:stretch>
            <a:fillRect/>
          </a:stretch>
        </p:blipFill>
        <p:spPr>
          <a:xfrm>
            <a:off x="227013" y="225425"/>
            <a:ext cx="11636376" cy="4402931"/>
          </a:xfrm>
          <a:prstGeom prst="rect">
            <a:avLst/>
          </a:prstGeom>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8" name="Counterfactual Presentation-33.png" descr="Counterfactual Presentation-33.png"/>
          <p:cNvPicPr>
            <a:picLocks noChangeAspect="1"/>
          </p:cNvPicPr>
          <p:nvPr>
            <p:ph type="pic" idx="21"/>
          </p:nvPr>
        </p:nvPicPr>
        <p:blipFill>
          <a:blip r:embed="rId3">
            <a:extLst/>
          </a:blip>
          <a:srcRect l="16670" t="10141" r="17247" b="56525"/>
          <a:stretch>
            <a:fillRect/>
          </a:stretch>
        </p:blipFill>
        <p:spPr>
          <a:xfrm>
            <a:off x="227013" y="225424"/>
            <a:ext cx="11636376" cy="4402931"/>
          </a:xfrm>
          <a:prstGeom prst="rect">
            <a:avLst/>
          </a:prstGeom>
        </p:spPr>
      </p:pic>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42" name="Counterfactual Presentation-34.png" descr="Counterfactual Presentation-34.png"/>
          <p:cNvPicPr>
            <a:picLocks noChangeAspect="1"/>
          </p:cNvPicPr>
          <p:nvPr>
            <p:ph type="pic" idx="21"/>
          </p:nvPr>
        </p:nvPicPr>
        <p:blipFill>
          <a:blip r:embed="rId3">
            <a:extLst/>
          </a:blip>
          <a:srcRect l="16670" t="9751" r="17247" b="56914"/>
          <a:stretch>
            <a:fillRect/>
          </a:stretch>
        </p:blipFill>
        <p:spPr>
          <a:xfrm>
            <a:off x="227013" y="225424"/>
            <a:ext cx="11636376" cy="4402931"/>
          </a:xfrm>
          <a:prstGeom prst="rect">
            <a:avLst/>
          </a:prstGeom>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6" name="Espace réservé du texte 1"/>
          <p:cNvSpPr txBox="1"/>
          <p:nvPr>
            <p:ph type="body" idx="1"/>
          </p:nvPr>
        </p:nvSpPr>
        <p:spPr>
          <a:xfrm>
            <a:off x="247424" y="157841"/>
            <a:ext cx="8199891" cy="4192487"/>
          </a:xfrm>
          <a:prstGeom prst="rect">
            <a:avLst/>
          </a:prstGeom>
        </p:spPr>
        <p:txBody>
          <a:bodyPr/>
          <a:lstStyle/>
          <a:p>
            <a:pPr/>
            <a:r>
              <a:t>Counterfactual design brief </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8" name="Espace réservé du texte 2"/>
          <p:cNvSpPr/>
          <p:nvPr/>
        </p:nvSpPr>
        <p:spPr>
          <a:xfrm>
            <a:off x="239057" y="157841"/>
            <a:ext cx="8337776" cy="5971196"/>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lnSpc>
                <a:spcPct val="90000"/>
              </a:lnSpc>
              <a:defRPr b="1" sz="4000">
                <a:latin typeface="Uncut Sans Semibold"/>
                <a:ea typeface="Uncut Sans Semibold"/>
                <a:cs typeface="Uncut Sans Semibold"/>
                <a:sym typeface="Uncut Sans Semibold"/>
              </a:defRPr>
            </a:pPr>
            <a:r>
              <a:t>• energy </a:t>
            </a:r>
          </a:p>
          <a:p>
            <a:pPr>
              <a:lnSpc>
                <a:spcPct val="90000"/>
              </a:lnSpc>
              <a:defRPr b="1" sz="4000">
                <a:latin typeface="Uncut Sans Semibold"/>
                <a:ea typeface="Uncut Sans Semibold"/>
                <a:cs typeface="Uncut Sans Semibold"/>
                <a:sym typeface="Uncut Sans Semibold"/>
              </a:defRPr>
            </a:pPr>
            <a:r>
              <a:t>• food </a:t>
            </a:r>
          </a:p>
          <a:p>
            <a:pPr>
              <a:lnSpc>
                <a:spcPct val="90000"/>
              </a:lnSpc>
              <a:defRPr b="1" sz="4000">
                <a:latin typeface="Uncut Sans Semibold"/>
                <a:ea typeface="Uncut Sans Semibold"/>
                <a:cs typeface="Uncut Sans Semibold"/>
                <a:sym typeface="Uncut Sans Semibold"/>
              </a:defRPr>
            </a:pPr>
            <a:r>
              <a:t>• mobility </a:t>
            </a:r>
          </a:p>
          <a:p>
            <a:pPr>
              <a:lnSpc>
                <a:spcPct val="90000"/>
              </a:lnSpc>
              <a:defRPr b="1" sz="4000">
                <a:latin typeface="Uncut Sans Semibold"/>
                <a:ea typeface="Uncut Sans Semibold"/>
                <a:cs typeface="Uncut Sans Semibold"/>
                <a:sym typeface="Uncut Sans Semibold"/>
              </a:defRPr>
            </a:pPr>
            <a:r>
              <a:t>• entertainment </a:t>
            </a:r>
          </a:p>
          <a:p>
            <a:pPr>
              <a:lnSpc>
                <a:spcPct val="90000"/>
              </a:lnSpc>
              <a:defRPr b="1" sz="4000">
                <a:latin typeface="Uncut Sans Semibold"/>
                <a:ea typeface="Uncut Sans Semibold"/>
                <a:cs typeface="Uncut Sans Semibold"/>
                <a:sym typeface="Uncut Sans Semibold"/>
              </a:defRPr>
            </a:pPr>
            <a:r>
              <a:t>• communication </a:t>
            </a:r>
          </a:p>
          <a:p>
            <a:pPr>
              <a:lnSpc>
                <a:spcPct val="90000"/>
              </a:lnSpc>
              <a:defRPr b="1" sz="4000">
                <a:latin typeface="Uncut Sans Semibold"/>
                <a:ea typeface="Uncut Sans Semibold"/>
                <a:cs typeface="Uncut Sans Semibold"/>
                <a:sym typeface="Uncut Sans Semibold"/>
              </a:defRPr>
            </a:pPr>
            <a:r>
              <a:t>• habitation </a:t>
            </a:r>
          </a:p>
          <a:p>
            <a:pPr>
              <a:lnSpc>
                <a:spcPct val="90000"/>
              </a:lnSpc>
              <a:defRPr b="1" sz="4000">
                <a:latin typeface="Uncut Sans Semibold"/>
                <a:ea typeface="Uncut Sans Semibold"/>
                <a:cs typeface="Uncut Sans Semibold"/>
                <a:sym typeface="Uncut Sans Semibold"/>
              </a:defRPr>
            </a:pPr>
            <a:r>
              <a:t>• health and well-being </a:t>
            </a:r>
          </a:p>
          <a:p>
            <a:pPr>
              <a:lnSpc>
                <a:spcPct val="90000"/>
              </a:lnSpc>
              <a:defRPr b="1" sz="4000">
                <a:latin typeface="Uncut Sans Semibold"/>
                <a:ea typeface="Uncut Sans Semibold"/>
                <a:cs typeface="Uncut Sans Semibold"/>
                <a:sym typeface="Uncut Sans Semibold"/>
              </a:defRPr>
            </a:pPr>
            <a:r>
              <a:t>• objects (of any variety) </a:t>
            </a:r>
          </a:p>
          <a:p>
            <a:pPr>
              <a:lnSpc>
                <a:spcPct val="90000"/>
              </a:lnSpc>
              <a:defRPr b="1" sz="4000">
                <a:latin typeface="Uncut Sans Semibold"/>
                <a:ea typeface="Uncut Sans Semibold"/>
                <a:cs typeface="Uncut Sans Semibold"/>
                <a:sym typeface="Uncut Sans Semibold"/>
              </a:defRPr>
            </a:pPr>
            <a:r>
              <a:t>• sports or games </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2" name="Espace réservé du texte 2"/>
          <p:cNvSpPr/>
          <p:nvPr/>
        </p:nvSpPr>
        <p:spPr>
          <a:xfrm>
            <a:off x="239057" y="157841"/>
            <a:ext cx="8337776" cy="5306654"/>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lnSpc>
                <a:spcPct val="90000"/>
              </a:lnSpc>
              <a:defRPr b="1" sz="2500">
                <a:latin typeface="Uncut Sans Semibold"/>
                <a:ea typeface="Uncut Sans Semibold"/>
                <a:cs typeface="Uncut Sans Semibold"/>
                <a:sym typeface="Uncut Sans Semibold"/>
              </a:defRPr>
            </a:pPr>
            <a:r>
              <a:t>‟Evidence is always partial. Facts are not truth, though they are part of it – information is not knowledge. And history is not the past - it is the method we have evolved of organising our ignorance of the past. It’s the record </a:t>
            </a:r>
            <a:br/>
            <a:r>
              <a:t>of what’s left on the record. It’s the plan of the positions taken, when we to stop the dance to note them down. It’s what’s left in the sieve when the centuries have run through it – a few stones, scraps of writing, scraps </a:t>
            </a:r>
            <a:br/>
            <a:r>
              <a:t>of cloth. It is no more ‘the past’ than a birth certificate </a:t>
            </a:r>
            <a:br/>
            <a:r>
              <a:t>is a birth, or a script is a performance, or a map is a journey. It is the multiplication of the evidence of fallible and biased witnesses, combined with incomplete accounts of actions not fully understood by the people who performed them. It’s no more than the best we </a:t>
            </a:r>
            <a:br/>
            <a:r>
              <a:t>can do, and often it falls short of that.” </a:t>
            </a:r>
          </a:p>
        </p:txBody>
      </p:sp>
      <p:sp>
        <p:nvSpPr>
          <p:cNvPr id="353" name="Espace réservé du texte 2"/>
          <p:cNvSpPr/>
          <p:nvPr/>
        </p:nvSpPr>
        <p:spPr>
          <a:xfrm>
            <a:off x="239057" y="5526708"/>
            <a:ext cx="8337776" cy="317152"/>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lnSpc>
                <a:spcPct val="90000"/>
              </a:lnSpc>
              <a:defRPr sz="950">
                <a:latin typeface="+mn-lt"/>
                <a:ea typeface="+mn-ea"/>
                <a:cs typeface="+mn-cs"/>
                <a:sym typeface="Helvetica"/>
              </a:defRPr>
            </a:pPr>
            <a:r>
              <a:t>THE BBC REITH LECTURES </a:t>
            </a:r>
          </a:p>
          <a:p>
            <a:pPr>
              <a:lnSpc>
                <a:spcPct val="90000"/>
              </a:lnSpc>
              <a:defRPr sz="950">
                <a:latin typeface="+mn-lt"/>
                <a:ea typeface="+mn-ea"/>
                <a:cs typeface="+mn-cs"/>
                <a:sym typeface="Helvetica"/>
              </a:defRPr>
            </a:pPr>
            <a:r>
              <a:t>Hilary Mantel: The Day Is for the Living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_Thème Office">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_Thème Office">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